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08"/>
  </p:notesMasterIdLst>
  <p:sldIdLst>
    <p:sldId id="882" r:id="rId2"/>
    <p:sldId id="890" r:id="rId3"/>
    <p:sldId id="710" r:id="rId4"/>
    <p:sldId id="711" r:id="rId5"/>
    <p:sldId id="712" r:id="rId6"/>
    <p:sldId id="715" r:id="rId7"/>
    <p:sldId id="880" r:id="rId8"/>
    <p:sldId id="717" r:id="rId9"/>
    <p:sldId id="718" r:id="rId10"/>
    <p:sldId id="721" r:id="rId11"/>
    <p:sldId id="722" r:id="rId12"/>
    <p:sldId id="719" r:id="rId13"/>
    <p:sldId id="881" r:id="rId14"/>
    <p:sldId id="884" r:id="rId15"/>
    <p:sldId id="891" r:id="rId16"/>
    <p:sldId id="883" r:id="rId17"/>
    <p:sldId id="726" r:id="rId18"/>
    <p:sldId id="727" r:id="rId19"/>
    <p:sldId id="730" r:id="rId20"/>
    <p:sldId id="731" r:id="rId21"/>
    <p:sldId id="733" r:id="rId22"/>
    <p:sldId id="739" r:id="rId23"/>
    <p:sldId id="740" r:id="rId24"/>
    <p:sldId id="741" r:id="rId25"/>
    <p:sldId id="742" r:id="rId26"/>
    <p:sldId id="756" r:id="rId27"/>
    <p:sldId id="777" r:id="rId28"/>
    <p:sldId id="779" r:id="rId29"/>
    <p:sldId id="885" r:id="rId30"/>
    <p:sldId id="886" r:id="rId31"/>
    <p:sldId id="892" r:id="rId32"/>
    <p:sldId id="781" r:id="rId33"/>
    <p:sldId id="783" r:id="rId34"/>
    <p:sldId id="784" r:id="rId35"/>
    <p:sldId id="785" r:id="rId36"/>
    <p:sldId id="786" r:id="rId37"/>
    <p:sldId id="787" r:id="rId38"/>
    <p:sldId id="794" r:id="rId39"/>
    <p:sldId id="796" r:id="rId40"/>
    <p:sldId id="887" r:id="rId41"/>
    <p:sldId id="888" r:id="rId42"/>
    <p:sldId id="893" r:id="rId43"/>
    <p:sldId id="798" r:id="rId44"/>
    <p:sldId id="800" r:id="rId45"/>
    <p:sldId id="801" r:id="rId46"/>
    <p:sldId id="802" r:id="rId47"/>
    <p:sldId id="803" r:id="rId48"/>
    <p:sldId id="808" r:id="rId49"/>
    <p:sldId id="809" r:id="rId50"/>
    <p:sldId id="810" r:id="rId51"/>
    <p:sldId id="811" r:id="rId52"/>
    <p:sldId id="812" r:id="rId53"/>
    <p:sldId id="813" r:id="rId54"/>
    <p:sldId id="879" r:id="rId55"/>
    <p:sldId id="814" r:id="rId56"/>
    <p:sldId id="815" r:id="rId57"/>
    <p:sldId id="816" r:id="rId58"/>
    <p:sldId id="817" r:id="rId59"/>
    <p:sldId id="831" r:id="rId60"/>
    <p:sldId id="889" r:id="rId61"/>
    <p:sldId id="832" r:id="rId62"/>
    <p:sldId id="833" r:id="rId63"/>
    <p:sldId id="834" r:id="rId64"/>
    <p:sldId id="835" r:id="rId65"/>
    <p:sldId id="836" r:id="rId66"/>
    <p:sldId id="837" r:id="rId67"/>
    <p:sldId id="838" r:id="rId68"/>
    <p:sldId id="839" r:id="rId69"/>
    <p:sldId id="840" r:id="rId70"/>
    <p:sldId id="842" r:id="rId71"/>
    <p:sldId id="843" r:id="rId72"/>
    <p:sldId id="844" r:id="rId73"/>
    <p:sldId id="845" r:id="rId74"/>
    <p:sldId id="846" r:id="rId75"/>
    <p:sldId id="847" r:id="rId76"/>
    <p:sldId id="848" r:id="rId77"/>
    <p:sldId id="849" r:id="rId78"/>
    <p:sldId id="850" r:id="rId79"/>
    <p:sldId id="851" r:id="rId80"/>
    <p:sldId id="852" r:id="rId81"/>
    <p:sldId id="853" r:id="rId82"/>
    <p:sldId id="854" r:id="rId83"/>
    <p:sldId id="855" r:id="rId84"/>
    <p:sldId id="856" r:id="rId85"/>
    <p:sldId id="857" r:id="rId86"/>
    <p:sldId id="858" r:id="rId87"/>
    <p:sldId id="859" r:id="rId88"/>
    <p:sldId id="860" r:id="rId89"/>
    <p:sldId id="861" r:id="rId90"/>
    <p:sldId id="862" r:id="rId91"/>
    <p:sldId id="863" r:id="rId92"/>
    <p:sldId id="864" r:id="rId93"/>
    <p:sldId id="865" r:id="rId94"/>
    <p:sldId id="866" r:id="rId95"/>
    <p:sldId id="867" r:id="rId96"/>
    <p:sldId id="868" r:id="rId97"/>
    <p:sldId id="869" r:id="rId98"/>
    <p:sldId id="870" r:id="rId99"/>
    <p:sldId id="871" r:id="rId100"/>
    <p:sldId id="872" r:id="rId101"/>
    <p:sldId id="873" r:id="rId102"/>
    <p:sldId id="874" r:id="rId103"/>
    <p:sldId id="875" r:id="rId104"/>
    <p:sldId id="876" r:id="rId105"/>
    <p:sldId id="877" r:id="rId106"/>
    <p:sldId id="878" r:id="rId107"/>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9A2F7"/>
    <a:srgbClr val="15A4F7"/>
    <a:srgbClr val="15A4AF"/>
    <a:srgbClr val="19C8D5"/>
    <a:srgbClr val="FE8851"/>
    <a:srgbClr val="F58C50"/>
    <a:srgbClr val="F58851"/>
    <a:srgbClr val="F591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4660"/>
  </p:normalViewPr>
  <p:slideViewPr>
    <p:cSldViewPr>
      <p:cViewPr varScale="1">
        <p:scale>
          <a:sx n="109" d="100"/>
          <a:sy n="109" d="100"/>
        </p:scale>
        <p:origin x="396" y="120"/>
      </p:cViewPr>
      <p:guideLst>
        <p:guide orient="horz" pos="2160"/>
        <p:guide pos="2880"/>
      </p:guideLst>
    </p:cSldViewPr>
  </p:slideViewPr>
  <p:notesTextViewPr>
    <p:cViewPr>
      <p:scale>
        <a:sx n="100" d="100"/>
        <a:sy n="100" d="100"/>
      </p:scale>
      <p:origin x="0" y="0"/>
    </p:cViewPr>
  </p:notesTextViewPr>
  <p:sorterViewPr>
    <p:cViewPr>
      <p:scale>
        <a:sx n="150" d="100"/>
        <a:sy n="15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presProps" Target="presProp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atin typeface="Arial" charset="0"/>
              </a:defRPr>
            </a:lvl1pPr>
          </a:lstStyle>
          <a:p>
            <a:pPr>
              <a:defRPr/>
            </a:pPr>
            <a:fld id="{CB99F963-A152-6746-8263-B6538F79F79B}" type="datetimeFigureOut">
              <a:rPr lang="en-US"/>
              <a:pPr>
                <a:defRPr/>
              </a:pPr>
              <a:t>3/23/2016</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atin typeface="Arial" panose="020B0604020202020204" pitchFamily="34" charset="0"/>
              </a:defRPr>
            </a:lvl1pPr>
          </a:lstStyle>
          <a:p>
            <a:pPr>
              <a:defRPr/>
            </a:pPr>
            <a:fld id="{A7C6D21D-5689-D94C-B014-96594D9F67D8}" type="slidenum">
              <a:rPr lang="en-US" altLang="en-US"/>
              <a:pPr>
                <a:defRPr/>
              </a:pPr>
              <a:t>‹#›</a:t>
            </a:fld>
            <a:endParaRPr lang="en-US" altLang="en-US" dirty="0"/>
          </a:p>
        </p:txBody>
      </p:sp>
    </p:spTree>
    <p:extLst>
      <p:ext uri="{BB962C8B-B14F-4D97-AF65-F5344CB8AC3E}">
        <p14:creationId xmlns:p14="http://schemas.microsoft.com/office/powerpoint/2010/main" val="17349716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7C6D21D-5689-D94C-B014-96594D9F67D8}" type="slidenum">
              <a:rPr lang="en-US" altLang="en-US"/>
              <a:pPr>
                <a:defRPr/>
              </a:pPr>
              <a:t>1</a:t>
            </a:fld>
            <a:endParaRPr lang="en-US" altLang="en-US" dirty="0"/>
          </a:p>
        </p:txBody>
      </p:sp>
    </p:spTree>
    <p:extLst>
      <p:ext uri="{BB962C8B-B14F-4D97-AF65-F5344CB8AC3E}">
        <p14:creationId xmlns:p14="http://schemas.microsoft.com/office/powerpoint/2010/main" val="36229959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7C6D21D-5689-D94C-B014-96594D9F67D8}" type="slidenum">
              <a:rPr lang="en-US" altLang="en-US"/>
              <a:pPr>
                <a:defRPr/>
              </a:pPr>
              <a:t>10</a:t>
            </a:fld>
            <a:endParaRPr lang="en-US" altLang="en-US" dirty="0"/>
          </a:p>
        </p:txBody>
      </p:sp>
    </p:spTree>
    <p:extLst>
      <p:ext uri="{BB962C8B-B14F-4D97-AF65-F5344CB8AC3E}">
        <p14:creationId xmlns:p14="http://schemas.microsoft.com/office/powerpoint/2010/main" val="6802787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7C6D21D-5689-D94C-B014-96594D9F67D8}" type="slidenum">
              <a:rPr lang="en-US" altLang="en-US"/>
              <a:pPr>
                <a:defRPr/>
              </a:pPr>
              <a:t>11</a:t>
            </a:fld>
            <a:endParaRPr lang="en-US" altLang="en-US" dirty="0"/>
          </a:p>
        </p:txBody>
      </p:sp>
    </p:spTree>
    <p:extLst>
      <p:ext uri="{BB962C8B-B14F-4D97-AF65-F5344CB8AC3E}">
        <p14:creationId xmlns:p14="http://schemas.microsoft.com/office/powerpoint/2010/main" val="3252346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7C6D21D-5689-D94C-B014-96594D9F67D8}" type="slidenum">
              <a:rPr lang="en-US" altLang="en-US"/>
              <a:pPr>
                <a:defRPr/>
              </a:pPr>
              <a:t>12</a:t>
            </a:fld>
            <a:endParaRPr lang="en-US" altLang="en-US" dirty="0"/>
          </a:p>
        </p:txBody>
      </p:sp>
    </p:spTree>
    <p:extLst>
      <p:ext uri="{BB962C8B-B14F-4D97-AF65-F5344CB8AC3E}">
        <p14:creationId xmlns:p14="http://schemas.microsoft.com/office/powerpoint/2010/main" val="14688815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7C6D21D-5689-D94C-B014-96594D9F67D8}" type="slidenum">
              <a:rPr lang="en-US" altLang="en-US"/>
              <a:pPr>
                <a:defRPr/>
              </a:pPr>
              <a:t>13</a:t>
            </a:fld>
            <a:endParaRPr lang="en-US" altLang="en-US" dirty="0"/>
          </a:p>
        </p:txBody>
      </p:sp>
    </p:spTree>
    <p:extLst>
      <p:ext uri="{BB962C8B-B14F-4D97-AF65-F5344CB8AC3E}">
        <p14:creationId xmlns:p14="http://schemas.microsoft.com/office/powerpoint/2010/main" val="19837349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7C6D21D-5689-D94C-B014-96594D9F67D8}" type="slidenum">
              <a:rPr lang="en-US" altLang="en-US"/>
              <a:pPr>
                <a:defRPr/>
              </a:pPr>
              <a:t>16</a:t>
            </a:fld>
            <a:endParaRPr lang="en-US" altLang="en-US" dirty="0"/>
          </a:p>
        </p:txBody>
      </p:sp>
    </p:spTree>
    <p:extLst>
      <p:ext uri="{BB962C8B-B14F-4D97-AF65-F5344CB8AC3E}">
        <p14:creationId xmlns:p14="http://schemas.microsoft.com/office/powerpoint/2010/main" val="36329113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7C6D21D-5689-D94C-B014-96594D9F67D8}" type="slidenum">
              <a:rPr lang="en-US" altLang="en-US"/>
              <a:pPr>
                <a:defRPr/>
              </a:pPr>
              <a:t>17</a:t>
            </a:fld>
            <a:endParaRPr lang="en-US" altLang="en-US" dirty="0"/>
          </a:p>
        </p:txBody>
      </p:sp>
    </p:spTree>
    <p:extLst>
      <p:ext uri="{BB962C8B-B14F-4D97-AF65-F5344CB8AC3E}">
        <p14:creationId xmlns:p14="http://schemas.microsoft.com/office/powerpoint/2010/main" val="10517542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7C6D21D-5689-D94C-B014-96594D9F67D8}" type="slidenum">
              <a:rPr lang="en-US" altLang="en-US"/>
              <a:pPr>
                <a:defRPr/>
              </a:pPr>
              <a:t>18</a:t>
            </a:fld>
            <a:endParaRPr lang="en-US" altLang="en-US" dirty="0"/>
          </a:p>
        </p:txBody>
      </p:sp>
    </p:spTree>
    <p:extLst>
      <p:ext uri="{BB962C8B-B14F-4D97-AF65-F5344CB8AC3E}">
        <p14:creationId xmlns:p14="http://schemas.microsoft.com/office/powerpoint/2010/main" val="28410578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7C6D21D-5689-D94C-B014-96594D9F67D8}" type="slidenum">
              <a:rPr lang="en-US" altLang="en-US"/>
              <a:pPr>
                <a:defRPr/>
              </a:pPr>
              <a:t>2</a:t>
            </a:fld>
            <a:endParaRPr lang="en-US" altLang="en-US" dirty="0"/>
          </a:p>
        </p:txBody>
      </p:sp>
    </p:spTree>
    <p:extLst>
      <p:ext uri="{BB962C8B-B14F-4D97-AF65-F5344CB8AC3E}">
        <p14:creationId xmlns:p14="http://schemas.microsoft.com/office/powerpoint/2010/main" val="34463796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7C6D21D-5689-D94C-B014-96594D9F67D8}" type="slidenum">
              <a:rPr lang="en-US" altLang="en-US"/>
              <a:pPr>
                <a:defRPr/>
              </a:pPr>
              <a:t>3</a:t>
            </a:fld>
            <a:endParaRPr lang="en-US" altLang="en-US" dirty="0"/>
          </a:p>
        </p:txBody>
      </p:sp>
    </p:spTree>
    <p:extLst>
      <p:ext uri="{BB962C8B-B14F-4D97-AF65-F5344CB8AC3E}">
        <p14:creationId xmlns:p14="http://schemas.microsoft.com/office/powerpoint/2010/main" val="9066564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7C6D21D-5689-D94C-B014-96594D9F67D8}" type="slidenum">
              <a:rPr lang="en-US" altLang="en-US"/>
              <a:pPr>
                <a:defRPr/>
              </a:pPr>
              <a:t>4</a:t>
            </a:fld>
            <a:endParaRPr lang="en-US" altLang="en-US" dirty="0"/>
          </a:p>
        </p:txBody>
      </p:sp>
    </p:spTree>
    <p:extLst>
      <p:ext uri="{BB962C8B-B14F-4D97-AF65-F5344CB8AC3E}">
        <p14:creationId xmlns:p14="http://schemas.microsoft.com/office/powerpoint/2010/main" val="27574126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7C6D21D-5689-D94C-B014-96594D9F67D8}" type="slidenum">
              <a:rPr lang="en-US" altLang="en-US"/>
              <a:pPr>
                <a:defRPr/>
              </a:pPr>
              <a:t>5</a:t>
            </a:fld>
            <a:endParaRPr lang="en-US" altLang="en-US" dirty="0"/>
          </a:p>
        </p:txBody>
      </p:sp>
    </p:spTree>
    <p:extLst>
      <p:ext uri="{BB962C8B-B14F-4D97-AF65-F5344CB8AC3E}">
        <p14:creationId xmlns:p14="http://schemas.microsoft.com/office/powerpoint/2010/main" val="2514535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7C6D21D-5689-D94C-B014-96594D9F67D8}" type="slidenum">
              <a:rPr lang="en-US" altLang="en-US"/>
              <a:pPr>
                <a:defRPr/>
              </a:pPr>
              <a:t>6</a:t>
            </a:fld>
            <a:endParaRPr lang="en-US" altLang="en-US" dirty="0"/>
          </a:p>
        </p:txBody>
      </p:sp>
    </p:spTree>
    <p:extLst>
      <p:ext uri="{BB962C8B-B14F-4D97-AF65-F5344CB8AC3E}">
        <p14:creationId xmlns:p14="http://schemas.microsoft.com/office/powerpoint/2010/main" val="10346594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7C6D21D-5689-D94C-B014-96594D9F67D8}" type="slidenum">
              <a:rPr lang="en-US" altLang="en-US"/>
              <a:pPr>
                <a:defRPr/>
              </a:pPr>
              <a:t>7</a:t>
            </a:fld>
            <a:endParaRPr lang="en-US" altLang="en-US" dirty="0"/>
          </a:p>
        </p:txBody>
      </p:sp>
    </p:spTree>
    <p:extLst>
      <p:ext uri="{BB962C8B-B14F-4D97-AF65-F5344CB8AC3E}">
        <p14:creationId xmlns:p14="http://schemas.microsoft.com/office/powerpoint/2010/main" val="7522216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7C6D21D-5689-D94C-B014-96594D9F67D8}" type="slidenum">
              <a:rPr lang="en-US" altLang="en-US"/>
              <a:pPr>
                <a:defRPr/>
              </a:pPr>
              <a:t>8</a:t>
            </a:fld>
            <a:endParaRPr lang="en-US" altLang="en-US" dirty="0"/>
          </a:p>
        </p:txBody>
      </p:sp>
    </p:spTree>
    <p:extLst>
      <p:ext uri="{BB962C8B-B14F-4D97-AF65-F5344CB8AC3E}">
        <p14:creationId xmlns:p14="http://schemas.microsoft.com/office/powerpoint/2010/main" val="28612479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7C6D21D-5689-D94C-B014-96594D9F67D8}" type="slidenum">
              <a:rPr lang="en-US" altLang="en-US"/>
              <a:pPr>
                <a:defRPr/>
              </a:pPr>
              <a:t>9</a:t>
            </a:fld>
            <a:endParaRPr lang="en-US" altLang="en-US" dirty="0"/>
          </a:p>
        </p:txBody>
      </p:sp>
    </p:spTree>
    <p:extLst>
      <p:ext uri="{BB962C8B-B14F-4D97-AF65-F5344CB8AC3E}">
        <p14:creationId xmlns:p14="http://schemas.microsoft.com/office/powerpoint/2010/main" val="266912708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9144000" cy="2482850"/>
          </a:xfrm>
          <a:prstGeom prst="rect">
            <a:avLst/>
          </a:prstGeom>
        </p:spPr>
      </p:pic>
      <p:sp>
        <p:nvSpPr>
          <p:cNvPr id="2" name="Title 1"/>
          <p:cNvSpPr>
            <a:spLocks noGrp="1"/>
          </p:cNvSpPr>
          <p:nvPr>
            <p:ph type="ctrTitle"/>
          </p:nvPr>
        </p:nvSpPr>
        <p:spPr>
          <a:xfrm>
            <a:off x="1028700" y="1803405"/>
            <a:ext cx="7086600" cy="1825096"/>
          </a:xfrm>
        </p:spPr>
        <p:txBody>
          <a:bodyPr anchor="b">
            <a:normAutofit/>
          </a:bodyPr>
          <a:lstStyle>
            <a:lvl1pPr algn="l">
              <a:defRPr sz="6000"/>
            </a:lvl1pPr>
          </a:lstStyle>
          <a:p>
            <a:r>
              <a:rPr lang="en-US"/>
              <a:t>Click to edit Master title style</a:t>
            </a:r>
            <a:endParaRPr lang="en-US" dirty="0"/>
          </a:p>
        </p:txBody>
      </p:sp>
      <p:sp>
        <p:nvSpPr>
          <p:cNvPr id="3" name="Subtitle 2"/>
          <p:cNvSpPr>
            <a:spLocks noGrp="1"/>
          </p:cNvSpPr>
          <p:nvPr>
            <p:ph type="subTitle" idx="1"/>
          </p:nvPr>
        </p:nvSpPr>
        <p:spPr>
          <a:xfrm>
            <a:off x="1028700" y="3632201"/>
            <a:ext cx="7086600" cy="685800"/>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5932171" y="4314328"/>
            <a:ext cx="2183130" cy="374642"/>
          </a:xfrm>
        </p:spPr>
        <p:txBody>
          <a:bodyPr/>
          <a:lstStyle/>
          <a:p>
            <a:pPr>
              <a:defRPr/>
            </a:pPr>
            <a:fld id="{6E4CF468-AAD3-C247-B6F8-826F9774FCB5}" type="datetimeFigureOut">
              <a:rPr lang="en-US" smtClean="0"/>
              <a:pPr>
                <a:defRPr/>
              </a:pPr>
              <a:t>3/23/2016</a:t>
            </a:fld>
            <a:endParaRPr lang="en-US" dirty="0"/>
          </a:p>
        </p:txBody>
      </p:sp>
      <p:sp>
        <p:nvSpPr>
          <p:cNvPr id="5" name="Footer Placeholder 4"/>
          <p:cNvSpPr>
            <a:spLocks noGrp="1"/>
          </p:cNvSpPr>
          <p:nvPr>
            <p:ph type="ftr" sz="quarter" idx="11"/>
          </p:nvPr>
        </p:nvSpPr>
        <p:spPr>
          <a:xfrm>
            <a:off x="1028700" y="4323846"/>
            <a:ext cx="4800600" cy="365125"/>
          </a:xfrm>
        </p:spPr>
        <p:txBody>
          <a:bodyPr/>
          <a:lstStyle/>
          <a:p>
            <a:pPr>
              <a:defRPr/>
            </a:pPr>
            <a:endParaRPr lang="en-US" dirty="0"/>
          </a:p>
        </p:txBody>
      </p:sp>
      <p:sp>
        <p:nvSpPr>
          <p:cNvPr id="6" name="Slide Number Placeholder 5"/>
          <p:cNvSpPr>
            <a:spLocks noGrp="1"/>
          </p:cNvSpPr>
          <p:nvPr>
            <p:ph type="sldNum" sz="quarter" idx="12"/>
          </p:nvPr>
        </p:nvSpPr>
        <p:spPr>
          <a:xfrm>
            <a:off x="6057900" y="1430867"/>
            <a:ext cx="2057400" cy="365125"/>
          </a:xfrm>
        </p:spPr>
        <p:txBody>
          <a:bodyPr/>
          <a:lstStyle/>
          <a:p>
            <a:pPr>
              <a:defRPr/>
            </a:pPr>
            <a:fld id="{5F18F77E-692B-184F-8C3E-BF46ED7C6E79}" type="slidenum">
              <a:rPr lang="en-US" altLang="en-US" smtClean="0"/>
              <a:pPr>
                <a:defRPr/>
              </a:pPr>
              <a:t>‹#›</a:t>
            </a:fld>
            <a:endParaRPr lang="en-US" altLang="en-US" dirty="0"/>
          </a:p>
        </p:txBody>
      </p:sp>
    </p:spTree>
    <p:extLst>
      <p:ext uri="{BB962C8B-B14F-4D97-AF65-F5344CB8AC3E}">
        <p14:creationId xmlns:p14="http://schemas.microsoft.com/office/powerpoint/2010/main" val="6865123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14333" y="4697361"/>
            <a:ext cx="8116526" cy="819355"/>
          </a:xfrm>
        </p:spPr>
        <p:txBody>
          <a:bodyPr anchor="b"/>
          <a:lstStyle>
            <a:lvl1pPr algn="l">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1295" y="941440"/>
            <a:ext cx="8116380" cy="3478161"/>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514350" y="5516716"/>
            <a:ext cx="8115300" cy="701969"/>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3B4BFBB-C2BF-044B-96A7-BB6CBDBAB7B8}" type="datetimeFigureOut">
              <a:rPr lang="en-US" smtClean="0"/>
              <a:pPr>
                <a:defRPr/>
              </a:pPr>
              <a:t>3/23/2016</a:t>
            </a:fld>
            <a:endParaRPr lang="en-US" dirty="0"/>
          </a:p>
        </p:txBody>
      </p:sp>
      <p:sp>
        <p:nvSpPr>
          <p:cNvPr id="6" name="Footer Placeholder 5"/>
          <p:cNvSpPr>
            <a:spLocks noGrp="1"/>
          </p:cNvSpPr>
          <p:nvPr>
            <p:ph type="ftr" sz="quarter" idx="11"/>
          </p:nvPr>
        </p:nvSpPr>
        <p:spPr/>
        <p:txBody>
          <a:bodyPr/>
          <a:lstStyle/>
          <a:p>
            <a:pPr>
              <a:defRPr/>
            </a:pPr>
            <a:endParaRPr lang="en-US" dirty="0"/>
          </a:p>
        </p:txBody>
      </p:sp>
      <p:sp>
        <p:nvSpPr>
          <p:cNvPr id="7" name="Slide Number Placeholder 6"/>
          <p:cNvSpPr>
            <a:spLocks noGrp="1"/>
          </p:cNvSpPr>
          <p:nvPr>
            <p:ph type="sldNum" sz="quarter" idx="12"/>
          </p:nvPr>
        </p:nvSpPr>
        <p:spPr/>
        <p:txBody>
          <a:bodyPr/>
          <a:lstStyle/>
          <a:p>
            <a:pPr>
              <a:defRPr/>
            </a:pPr>
            <a:fld id="{BA34B8B5-25EA-4C4D-A52D-0059F4B3EE48}" type="slidenum">
              <a:rPr lang="en-US" altLang="en-US" smtClean="0"/>
              <a:pPr>
                <a:defRPr/>
              </a:pPr>
              <a:t>‹#›</a:t>
            </a:fld>
            <a:endParaRPr lang="en-US" altLang="en-US" dirty="0"/>
          </a:p>
        </p:txBody>
      </p:sp>
    </p:spTree>
    <p:extLst>
      <p:ext uri="{BB962C8B-B14F-4D97-AF65-F5344CB8AC3E}">
        <p14:creationId xmlns:p14="http://schemas.microsoft.com/office/powerpoint/2010/main" val="7555225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9144000" cy="2482850"/>
          </a:xfrm>
          <a:prstGeom prst="rect">
            <a:avLst/>
          </a:prstGeom>
        </p:spPr>
      </p:pic>
      <p:sp>
        <p:nvSpPr>
          <p:cNvPr id="2" name="Title 1"/>
          <p:cNvSpPr>
            <a:spLocks noGrp="1"/>
          </p:cNvSpPr>
          <p:nvPr>
            <p:ph type="title"/>
          </p:nvPr>
        </p:nvSpPr>
        <p:spPr>
          <a:xfrm>
            <a:off x="514350" y="753533"/>
            <a:ext cx="8115300" cy="2802467"/>
          </a:xfrm>
        </p:spPr>
        <p:txBody>
          <a:bodyPr anchor="ctr"/>
          <a:lstStyle>
            <a:lvl1pPr algn="l">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768350" y="3649134"/>
            <a:ext cx="7597887" cy="99906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5860839" y="381001"/>
            <a:ext cx="2183130" cy="365125"/>
          </a:xfrm>
        </p:spPr>
        <p:txBody>
          <a:bodyPr/>
          <a:lstStyle>
            <a:lvl1pPr algn="r">
              <a:defRPr/>
            </a:lvl1pPr>
          </a:lstStyle>
          <a:p>
            <a:pPr>
              <a:defRPr/>
            </a:pPr>
            <a:fld id="{E3B4BFBB-C2BF-044B-96A7-BB6CBDBAB7B8}" type="datetimeFigureOut">
              <a:rPr lang="en-US" smtClean="0"/>
              <a:pPr>
                <a:defRPr/>
              </a:pPr>
              <a:t>3/23/2016</a:t>
            </a:fld>
            <a:endParaRPr lang="en-US" dirty="0"/>
          </a:p>
        </p:txBody>
      </p:sp>
      <p:sp>
        <p:nvSpPr>
          <p:cNvPr id="6" name="Footer Placeholder 5"/>
          <p:cNvSpPr>
            <a:spLocks noGrp="1"/>
          </p:cNvSpPr>
          <p:nvPr>
            <p:ph type="ftr" sz="quarter" idx="11"/>
          </p:nvPr>
        </p:nvSpPr>
        <p:spPr>
          <a:xfrm>
            <a:off x="514350" y="379942"/>
            <a:ext cx="5243619" cy="365125"/>
          </a:xfrm>
        </p:spPr>
        <p:txBody>
          <a:bodyPr/>
          <a:lstStyle/>
          <a:p>
            <a:pPr>
              <a:defRPr/>
            </a:pPr>
            <a:endParaRPr lang="en-US" dirty="0"/>
          </a:p>
        </p:txBody>
      </p:sp>
      <p:sp>
        <p:nvSpPr>
          <p:cNvPr id="7" name="Slide Number Placeholder 6"/>
          <p:cNvSpPr>
            <a:spLocks noGrp="1"/>
          </p:cNvSpPr>
          <p:nvPr>
            <p:ph type="sldNum" sz="quarter" idx="12"/>
          </p:nvPr>
        </p:nvSpPr>
        <p:spPr>
          <a:xfrm>
            <a:off x="8146839" y="381001"/>
            <a:ext cx="482811" cy="365125"/>
          </a:xfrm>
        </p:spPr>
        <p:txBody>
          <a:bodyPr/>
          <a:lstStyle/>
          <a:p>
            <a:pPr>
              <a:defRPr/>
            </a:pPr>
            <a:fld id="{BA34B8B5-25EA-4C4D-A52D-0059F4B3EE48}" type="slidenum">
              <a:rPr lang="en-US" altLang="en-US" smtClean="0"/>
              <a:pPr>
                <a:defRPr/>
              </a:pPr>
              <a:t>‹#›</a:t>
            </a:fld>
            <a:endParaRPr lang="en-US" altLang="en-US" dirty="0"/>
          </a:p>
        </p:txBody>
      </p:sp>
    </p:spTree>
    <p:extLst>
      <p:ext uri="{BB962C8B-B14F-4D97-AF65-F5344CB8AC3E}">
        <p14:creationId xmlns:p14="http://schemas.microsoft.com/office/powerpoint/2010/main" val="21435885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pic>
        <p:nvPicPr>
          <p:cNvPr id="13" name="Picture 12"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9144000" cy="2482850"/>
          </a:xfrm>
          <a:prstGeom prst="rect">
            <a:avLst/>
          </a:prstGeom>
        </p:spPr>
      </p:pic>
      <p:sp>
        <p:nvSpPr>
          <p:cNvPr id="2" name="Title 1"/>
          <p:cNvSpPr>
            <a:spLocks noGrp="1"/>
          </p:cNvSpPr>
          <p:nvPr>
            <p:ph type="title"/>
          </p:nvPr>
        </p:nvSpPr>
        <p:spPr>
          <a:xfrm>
            <a:off x="768351" y="753534"/>
            <a:ext cx="7613650" cy="2604495"/>
          </a:xfrm>
        </p:spPr>
        <p:txBody>
          <a:bodyPr anchor="ctr"/>
          <a:lstStyle>
            <a:lvl1pPr algn="l">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977899" y="3365557"/>
            <a:ext cx="7194552" cy="444443"/>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768351" y="3959863"/>
            <a:ext cx="7613650" cy="679871"/>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5860839" y="381001"/>
            <a:ext cx="2183130" cy="365125"/>
          </a:xfrm>
        </p:spPr>
        <p:txBody>
          <a:bodyPr/>
          <a:lstStyle>
            <a:lvl1pPr algn="r">
              <a:defRPr/>
            </a:lvl1pPr>
          </a:lstStyle>
          <a:p>
            <a:pPr>
              <a:defRPr/>
            </a:pPr>
            <a:fld id="{E3B4BFBB-C2BF-044B-96A7-BB6CBDBAB7B8}" type="datetimeFigureOut">
              <a:rPr lang="en-US" smtClean="0"/>
              <a:pPr>
                <a:defRPr/>
              </a:pPr>
              <a:t>3/23/2016</a:t>
            </a:fld>
            <a:endParaRPr lang="en-US" dirty="0"/>
          </a:p>
        </p:txBody>
      </p:sp>
      <p:sp>
        <p:nvSpPr>
          <p:cNvPr id="6" name="Footer Placeholder 5"/>
          <p:cNvSpPr>
            <a:spLocks noGrp="1"/>
          </p:cNvSpPr>
          <p:nvPr>
            <p:ph type="ftr" sz="quarter" idx="11"/>
          </p:nvPr>
        </p:nvSpPr>
        <p:spPr>
          <a:xfrm>
            <a:off x="514350" y="379942"/>
            <a:ext cx="5243619" cy="365125"/>
          </a:xfrm>
        </p:spPr>
        <p:txBody>
          <a:bodyPr/>
          <a:lstStyle/>
          <a:p>
            <a:pPr>
              <a:defRPr/>
            </a:pPr>
            <a:endParaRPr lang="en-US" dirty="0"/>
          </a:p>
        </p:txBody>
      </p:sp>
      <p:sp>
        <p:nvSpPr>
          <p:cNvPr id="7" name="Slide Number Placeholder 6"/>
          <p:cNvSpPr>
            <a:spLocks noGrp="1"/>
          </p:cNvSpPr>
          <p:nvPr>
            <p:ph type="sldNum" sz="quarter" idx="12"/>
          </p:nvPr>
        </p:nvSpPr>
        <p:spPr>
          <a:xfrm>
            <a:off x="8146839" y="381001"/>
            <a:ext cx="482811" cy="365125"/>
          </a:xfrm>
        </p:spPr>
        <p:txBody>
          <a:bodyPr/>
          <a:lstStyle/>
          <a:p>
            <a:pPr>
              <a:defRPr/>
            </a:pPr>
            <a:fld id="{BA34B8B5-25EA-4C4D-A52D-0059F4B3EE48}" type="slidenum">
              <a:rPr lang="en-US" altLang="en-US" smtClean="0"/>
              <a:pPr>
                <a:defRPr/>
              </a:pPr>
              <a:t>‹#›</a:t>
            </a:fld>
            <a:endParaRPr lang="en-US" altLang="en-US" dirty="0"/>
          </a:p>
        </p:txBody>
      </p:sp>
      <p:sp>
        <p:nvSpPr>
          <p:cNvPr id="9" name="TextBox 8"/>
          <p:cNvSpPr txBox="1"/>
          <p:nvPr/>
        </p:nvSpPr>
        <p:spPr>
          <a:xfrm>
            <a:off x="357188" y="933450"/>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8238173" y="2701290"/>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11069465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9144000" cy="2482850"/>
          </a:xfrm>
          <a:prstGeom prst="rect">
            <a:avLst/>
          </a:prstGeom>
        </p:spPr>
      </p:pic>
      <p:sp>
        <p:nvSpPr>
          <p:cNvPr id="2" name="Title 1"/>
          <p:cNvSpPr>
            <a:spLocks noGrp="1"/>
          </p:cNvSpPr>
          <p:nvPr>
            <p:ph type="title"/>
          </p:nvPr>
        </p:nvSpPr>
        <p:spPr>
          <a:xfrm>
            <a:off x="768371" y="1124702"/>
            <a:ext cx="7609640" cy="2511835"/>
          </a:xfrm>
        </p:spPr>
        <p:txBody>
          <a:bodyPr anchor="b"/>
          <a:lstStyle>
            <a:lvl1pPr algn="l">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768350" y="3648316"/>
            <a:ext cx="7608491" cy="99988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5860839" y="378884"/>
            <a:ext cx="2183130" cy="365125"/>
          </a:xfrm>
        </p:spPr>
        <p:txBody>
          <a:bodyPr/>
          <a:lstStyle>
            <a:lvl1pPr algn="r">
              <a:defRPr/>
            </a:lvl1pPr>
          </a:lstStyle>
          <a:p>
            <a:pPr>
              <a:defRPr/>
            </a:pPr>
            <a:fld id="{E3B4BFBB-C2BF-044B-96A7-BB6CBDBAB7B8}" type="datetimeFigureOut">
              <a:rPr lang="en-US" smtClean="0"/>
              <a:pPr>
                <a:defRPr/>
              </a:pPr>
              <a:t>3/23/2016</a:t>
            </a:fld>
            <a:endParaRPr lang="en-US" dirty="0"/>
          </a:p>
        </p:txBody>
      </p:sp>
      <p:sp>
        <p:nvSpPr>
          <p:cNvPr id="6" name="Footer Placeholder 5"/>
          <p:cNvSpPr>
            <a:spLocks noGrp="1"/>
          </p:cNvSpPr>
          <p:nvPr>
            <p:ph type="ftr" sz="quarter" idx="11"/>
          </p:nvPr>
        </p:nvSpPr>
        <p:spPr>
          <a:xfrm>
            <a:off x="514350" y="378884"/>
            <a:ext cx="5243619" cy="365125"/>
          </a:xfrm>
        </p:spPr>
        <p:txBody>
          <a:bodyPr/>
          <a:lstStyle/>
          <a:p>
            <a:pPr>
              <a:defRPr/>
            </a:pPr>
            <a:endParaRPr lang="en-US" dirty="0"/>
          </a:p>
        </p:txBody>
      </p:sp>
      <p:sp>
        <p:nvSpPr>
          <p:cNvPr id="7" name="Slide Number Placeholder 6"/>
          <p:cNvSpPr>
            <a:spLocks noGrp="1"/>
          </p:cNvSpPr>
          <p:nvPr>
            <p:ph type="sldNum" sz="quarter" idx="12"/>
          </p:nvPr>
        </p:nvSpPr>
        <p:spPr>
          <a:xfrm>
            <a:off x="8146839" y="381001"/>
            <a:ext cx="482811" cy="365125"/>
          </a:xfrm>
        </p:spPr>
        <p:txBody>
          <a:bodyPr/>
          <a:lstStyle/>
          <a:p>
            <a:pPr>
              <a:defRPr/>
            </a:pPr>
            <a:fld id="{BA34B8B5-25EA-4C4D-A52D-0059F4B3EE48}" type="slidenum">
              <a:rPr lang="en-US" altLang="en-US" smtClean="0"/>
              <a:pPr>
                <a:defRPr/>
              </a:pPr>
              <a:t>‹#›</a:t>
            </a:fld>
            <a:endParaRPr lang="en-US" altLang="en-US" dirty="0"/>
          </a:p>
        </p:txBody>
      </p:sp>
    </p:spTree>
    <p:extLst>
      <p:ext uri="{BB962C8B-B14F-4D97-AF65-F5344CB8AC3E}">
        <p14:creationId xmlns:p14="http://schemas.microsoft.com/office/powerpoint/2010/main" val="7992436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2171701" y="762000"/>
            <a:ext cx="6457949" cy="1303867"/>
          </a:xfrm>
        </p:spPr>
        <p:txBody>
          <a:bodyPr/>
          <a:lstStyle/>
          <a:p>
            <a:r>
              <a:rPr lang="en-US"/>
              <a:t>Click to edit Master title style</a:t>
            </a:r>
            <a:endParaRPr lang="en-US" dirty="0"/>
          </a:p>
        </p:txBody>
      </p:sp>
      <p:sp>
        <p:nvSpPr>
          <p:cNvPr id="7" name="Text Placeholder 2"/>
          <p:cNvSpPr>
            <a:spLocks noGrp="1"/>
          </p:cNvSpPr>
          <p:nvPr>
            <p:ph type="body" idx="1"/>
          </p:nvPr>
        </p:nvSpPr>
        <p:spPr>
          <a:xfrm>
            <a:off x="514350" y="2202080"/>
            <a:ext cx="2592324" cy="617320"/>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514349" y="2904565"/>
            <a:ext cx="2592324"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3276600" y="2201333"/>
            <a:ext cx="2592324"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3275144" y="2904067"/>
            <a:ext cx="2592324" cy="331461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6038850" y="2192866"/>
            <a:ext cx="2592324"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6038851" y="2904565"/>
            <a:ext cx="2592324"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pPr>
              <a:defRPr/>
            </a:pPr>
            <a:fld id="{E3B4BFBB-C2BF-044B-96A7-BB6CBDBAB7B8}" type="datetimeFigureOut">
              <a:rPr lang="en-US" smtClean="0"/>
              <a:pPr>
                <a:defRPr/>
              </a:pPr>
              <a:t>3/23/2016</a:t>
            </a:fld>
            <a:endParaRPr lang="en-US" dirty="0"/>
          </a:p>
        </p:txBody>
      </p:sp>
      <p:sp>
        <p:nvSpPr>
          <p:cNvPr id="4" name="Footer Placeholder 3"/>
          <p:cNvSpPr>
            <a:spLocks noGrp="1"/>
          </p:cNvSpPr>
          <p:nvPr>
            <p:ph type="ftr" sz="quarter" idx="11"/>
          </p:nvPr>
        </p:nvSpPr>
        <p:spPr/>
        <p:txBody>
          <a:bodyPr/>
          <a:lstStyle/>
          <a:p>
            <a:pPr>
              <a:defRPr/>
            </a:pPr>
            <a:endParaRPr lang="en-US" dirty="0"/>
          </a:p>
        </p:txBody>
      </p:sp>
      <p:sp>
        <p:nvSpPr>
          <p:cNvPr id="5" name="Slide Number Placeholder 4"/>
          <p:cNvSpPr>
            <a:spLocks noGrp="1"/>
          </p:cNvSpPr>
          <p:nvPr>
            <p:ph type="sldNum" sz="quarter" idx="12"/>
          </p:nvPr>
        </p:nvSpPr>
        <p:spPr/>
        <p:txBody>
          <a:bodyPr/>
          <a:lstStyle/>
          <a:p>
            <a:pPr>
              <a:defRPr/>
            </a:pPr>
            <a:fld id="{BA34B8B5-25EA-4C4D-A52D-0059F4B3EE48}" type="slidenum">
              <a:rPr lang="en-US" altLang="en-US" smtClean="0"/>
              <a:pPr>
                <a:defRPr/>
              </a:pPr>
              <a:t>‹#›</a:t>
            </a:fld>
            <a:endParaRPr lang="en-US" altLang="en-US" dirty="0"/>
          </a:p>
        </p:txBody>
      </p:sp>
    </p:spTree>
    <p:extLst>
      <p:ext uri="{BB962C8B-B14F-4D97-AF65-F5344CB8AC3E}">
        <p14:creationId xmlns:p14="http://schemas.microsoft.com/office/powerpoint/2010/main" val="3777127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2171701" y="762000"/>
            <a:ext cx="6457949" cy="1295400"/>
          </a:xfrm>
        </p:spPr>
        <p:txBody>
          <a:bodyPr/>
          <a:lstStyle/>
          <a:p>
            <a:r>
              <a:rPr lang="en-US"/>
              <a:t>Click to edit Master title style</a:t>
            </a:r>
            <a:endParaRPr lang="en-US" dirty="0"/>
          </a:p>
        </p:txBody>
      </p:sp>
      <p:sp>
        <p:nvSpPr>
          <p:cNvPr id="19" name="Text Placeholder 2"/>
          <p:cNvSpPr>
            <a:spLocks noGrp="1"/>
          </p:cNvSpPr>
          <p:nvPr>
            <p:ph type="body" idx="1"/>
          </p:nvPr>
        </p:nvSpPr>
        <p:spPr>
          <a:xfrm>
            <a:off x="516463" y="4191001"/>
            <a:ext cx="2588687"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516463" y="2362200"/>
            <a:ext cx="2588687"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1" name="Text Placeholder 3"/>
          <p:cNvSpPr>
            <a:spLocks noGrp="1"/>
          </p:cNvSpPr>
          <p:nvPr>
            <p:ph type="body" sz="half" idx="18"/>
          </p:nvPr>
        </p:nvSpPr>
        <p:spPr>
          <a:xfrm>
            <a:off x="516463" y="4873765"/>
            <a:ext cx="2588687"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3280698" y="4191001"/>
            <a:ext cx="2586701"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3280697" y="2362200"/>
            <a:ext cx="2586702"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4" name="Text Placeholder 3"/>
          <p:cNvSpPr>
            <a:spLocks noGrp="1"/>
          </p:cNvSpPr>
          <p:nvPr>
            <p:ph type="body" sz="half" idx="19"/>
          </p:nvPr>
        </p:nvSpPr>
        <p:spPr>
          <a:xfrm>
            <a:off x="3280699" y="4873764"/>
            <a:ext cx="2586701"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6037299" y="4191001"/>
            <a:ext cx="2592352"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6037391" y="2362200"/>
            <a:ext cx="2585909"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7" name="Text Placeholder 3"/>
          <p:cNvSpPr>
            <a:spLocks noGrp="1"/>
          </p:cNvSpPr>
          <p:nvPr>
            <p:ph type="body" sz="half" idx="20"/>
          </p:nvPr>
        </p:nvSpPr>
        <p:spPr>
          <a:xfrm>
            <a:off x="6037299" y="4873762"/>
            <a:ext cx="2589334"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pPr>
              <a:defRPr/>
            </a:pPr>
            <a:fld id="{E3B4BFBB-C2BF-044B-96A7-BB6CBDBAB7B8}" type="datetimeFigureOut">
              <a:rPr lang="en-US" smtClean="0"/>
              <a:pPr>
                <a:defRPr/>
              </a:pPr>
              <a:t>3/23/2016</a:t>
            </a:fld>
            <a:endParaRPr lang="en-US" dirty="0"/>
          </a:p>
        </p:txBody>
      </p:sp>
      <p:sp>
        <p:nvSpPr>
          <p:cNvPr id="4" name="Footer Placeholder 3"/>
          <p:cNvSpPr>
            <a:spLocks noGrp="1"/>
          </p:cNvSpPr>
          <p:nvPr>
            <p:ph type="ftr" sz="quarter" idx="11"/>
          </p:nvPr>
        </p:nvSpPr>
        <p:spPr/>
        <p:txBody>
          <a:bodyPr/>
          <a:lstStyle/>
          <a:p>
            <a:pPr>
              <a:defRPr/>
            </a:pPr>
            <a:endParaRPr lang="en-US" dirty="0"/>
          </a:p>
        </p:txBody>
      </p:sp>
      <p:sp>
        <p:nvSpPr>
          <p:cNvPr id="5" name="Slide Number Placeholder 4"/>
          <p:cNvSpPr>
            <a:spLocks noGrp="1"/>
          </p:cNvSpPr>
          <p:nvPr>
            <p:ph type="sldNum" sz="quarter" idx="12"/>
          </p:nvPr>
        </p:nvSpPr>
        <p:spPr/>
        <p:txBody>
          <a:bodyPr/>
          <a:lstStyle/>
          <a:p>
            <a:pPr>
              <a:defRPr/>
            </a:pPr>
            <a:fld id="{BA34B8B5-25EA-4C4D-A52D-0059F4B3EE48}" type="slidenum">
              <a:rPr lang="en-US" altLang="en-US" smtClean="0"/>
              <a:pPr>
                <a:defRPr/>
              </a:pPr>
              <a:t>‹#›</a:t>
            </a:fld>
            <a:endParaRPr lang="en-US" altLang="en-US" dirty="0"/>
          </a:p>
        </p:txBody>
      </p:sp>
    </p:spTree>
    <p:extLst>
      <p:ext uri="{BB962C8B-B14F-4D97-AF65-F5344CB8AC3E}">
        <p14:creationId xmlns:p14="http://schemas.microsoft.com/office/powerpoint/2010/main" val="2560749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514350" y="2194560"/>
            <a:ext cx="8115300" cy="40241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fld id="{58AC2C5C-435F-E84C-B0FE-9B9BFC50D317}" type="datetimeFigureOut">
              <a:rPr lang="en-US" smtClean="0"/>
              <a:pPr>
                <a:defRPr/>
              </a:pPr>
              <a:t>3/23/2016</a:t>
            </a:fld>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fld id="{F85A3810-A446-3B46-8AFF-43ADCCF3A35E}" type="slidenum">
              <a:rPr lang="en-US" altLang="en-US" smtClean="0"/>
              <a:pPr>
                <a:defRPr/>
              </a:pPr>
              <a:t>‹#›</a:t>
            </a:fld>
            <a:endParaRPr lang="en-US" altLang="en-US" dirty="0"/>
          </a:p>
        </p:txBody>
      </p:sp>
    </p:spTree>
    <p:extLst>
      <p:ext uri="{BB962C8B-B14F-4D97-AF65-F5344CB8AC3E}">
        <p14:creationId xmlns:p14="http://schemas.microsoft.com/office/powerpoint/2010/main" val="2941031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9144000" cy="2482850"/>
          </a:xfrm>
          <a:prstGeom prst="rect">
            <a:avLst/>
          </a:prstGeom>
        </p:spPr>
      </p:pic>
      <p:sp>
        <p:nvSpPr>
          <p:cNvPr id="2" name="Vertical Title 1"/>
          <p:cNvSpPr>
            <a:spLocks noGrp="1"/>
          </p:cNvSpPr>
          <p:nvPr>
            <p:ph type="title" orient="vert"/>
          </p:nvPr>
        </p:nvSpPr>
        <p:spPr>
          <a:xfrm>
            <a:off x="7086600" y="745067"/>
            <a:ext cx="1543050" cy="3903133"/>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768350" y="745068"/>
            <a:ext cx="6153151" cy="390313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5860839" y="379942"/>
            <a:ext cx="2183130" cy="365125"/>
          </a:xfrm>
        </p:spPr>
        <p:txBody>
          <a:bodyPr/>
          <a:lstStyle>
            <a:lvl1pPr algn="r">
              <a:defRPr/>
            </a:lvl1pPr>
          </a:lstStyle>
          <a:p>
            <a:pPr>
              <a:defRPr/>
            </a:pPr>
            <a:fld id="{70818AB2-7F71-3943-8B5A-65A12BAF1493}" type="datetimeFigureOut">
              <a:rPr lang="en-US" smtClean="0"/>
              <a:pPr>
                <a:defRPr/>
              </a:pPr>
              <a:t>3/23/2016</a:t>
            </a:fld>
            <a:endParaRPr lang="en-US" dirty="0"/>
          </a:p>
        </p:txBody>
      </p:sp>
      <p:sp>
        <p:nvSpPr>
          <p:cNvPr id="5" name="Footer Placeholder 4"/>
          <p:cNvSpPr>
            <a:spLocks noGrp="1"/>
          </p:cNvSpPr>
          <p:nvPr>
            <p:ph type="ftr" sz="quarter" idx="11"/>
          </p:nvPr>
        </p:nvSpPr>
        <p:spPr>
          <a:xfrm>
            <a:off x="514350" y="381001"/>
            <a:ext cx="5243619" cy="365125"/>
          </a:xfrm>
        </p:spPr>
        <p:txBody>
          <a:bodyPr/>
          <a:lstStyle/>
          <a:p>
            <a:pPr>
              <a:defRPr/>
            </a:pPr>
            <a:endParaRPr lang="en-US" dirty="0"/>
          </a:p>
        </p:txBody>
      </p:sp>
      <p:sp>
        <p:nvSpPr>
          <p:cNvPr id="6" name="Slide Number Placeholder 5"/>
          <p:cNvSpPr>
            <a:spLocks noGrp="1"/>
          </p:cNvSpPr>
          <p:nvPr>
            <p:ph type="sldNum" sz="quarter" idx="12"/>
          </p:nvPr>
        </p:nvSpPr>
        <p:spPr>
          <a:xfrm>
            <a:off x="8146839" y="381001"/>
            <a:ext cx="482811" cy="365125"/>
          </a:xfrm>
        </p:spPr>
        <p:txBody>
          <a:bodyPr/>
          <a:lstStyle/>
          <a:p>
            <a:pPr>
              <a:defRPr/>
            </a:pPr>
            <a:fld id="{20B909BA-EDA5-3546-A731-1F6F587AB9A3}" type="slidenum">
              <a:rPr lang="en-US" altLang="en-US" smtClean="0"/>
              <a:pPr>
                <a:defRPr/>
              </a:pPr>
              <a:t>‹#›</a:t>
            </a:fld>
            <a:endParaRPr lang="en-US" altLang="en-US" dirty="0"/>
          </a:p>
        </p:txBody>
      </p:sp>
    </p:spTree>
    <p:extLst>
      <p:ext uri="{BB962C8B-B14F-4D97-AF65-F5344CB8AC3E}">
        <p14:creationId xmlns:p14="http://schemas.microsoft.com/office/powerpoint/2010/main" val="16311820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fld id="{EBD5885D-9221-DF46-9956-6997ED97F5AB}" type="datetimeFigureOut">
              <a:rPr lang="en-US" smtClean="0"/>
              <a:pPr>
                <a:defRPr/>
              </a:pPr>
              <a:t>3/23/2016</a:t>
            </a:fld>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fld id="{3F90F4A4-7617-EC44-AC99-F03289798686}" type="slidenum">
              <a:rPr lang="en-US" altLang="en-US" smtClean="0"/>
              <a:pPr>
                <a:defRPr/>
              </a:pPr>
              <a:t>‹#›</a:t>
            </a:fld>
            <a:endParaRPr lang="en-US" altLang="en-US" dirty="0"/>
          </a:p>
        </p:txBody>
      </p:sp>
    </p:spTree>
    <p:extLst>
      <p:ext uri="{BB962C8B-B14F-4D97-AF65-F5344CB8AC3E}">
        <p14:creationId xmlns:p14="http://schemas.microsoft.com/office/powerpoint/2010/main" val="19310492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9144000" cy="2482850"/>
          </a:xfrm>
          <a:prstGeom prst="rect">
            <a:avLst/>
          </a:prstGeom>
        </p:spPr>
      </p:pic>
      <p:sp>
        <p:nvSpPr>
          <p:cNvPr id="2" name="Title 1"/>
          <p:cNvSpPr>
            <a:spLocks noGrp="1"/>
          </p:cNvSpPr>
          <p:nvPr>
            <p:ph type="title"/>
          </p:nvPr>
        </p:nvSpPr>
        <p:spPr>
          <a:xfrm>
            <a:off x="514351" y="753534"/>
            <a:ext cx="8115299" cy="2801935"/>
          </a:xfrm>
        </p:spPr>
        <p:txBody>
          <a:bodyPr anchor="b">
            <a:normAutofit/>
          </a:bodyPr>
          <a:lstStyle>
            <a:lvl1pPr algn="r">
              <a:defRPr sz="4000"/>
            </a:lvl1pPr>
          </a:lstStyle>
          <a:p>
            <a:r>
              <a:rPr lang="en-US"/>
              <a:t>Click to edit Master title style</a:t>
            </a:r>
            <a:endParaRPr lang="en-US" dirty="0"/>
          </a:p>
        </p:txBody>
      </p:sp>
      <p:sp>
        <p:nvSpPr>
          <p:cNvPr id="3" name="Text Placeholder 2"/>
          <p:cNvSpPr>
            <a:spLocks noGrp="1"/>
          </p:cNvSpPr>
          <p:nvPr>
            <p:ph type="body" idx="1"/>
          </p:nvPr>
        </p:nvSpPr>
        <p:spPr>
          <a:xfrm>
            <a:off x="768350" y="3641726"/>
            <a:ext cx="7867650" cy="955675"/>
          </a:xfrm>
        </p:spPr>
        <p:txBody>
          <a:bodyPr>
            <a:normAutofit/>
          </a:bodyPr>
          <a:lstStyle>
            <a:lvl1pPr marL="0" indent="0" algn="r">
              <a:buNone/>
              <a:defRPr sz="2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5860839" y="381001"/>
            <a:ext cx="2183130" cy="365125"/>
          </a:xfrm>
        </p:spPr>
        <p:txBody>
          <a:bodyPr/>
          <a:lstStyle>
            <a:lvl1pPr algn="r">
              <a:defRPr/>
            </a:lvl1pPr>
          </a:lstStyle>
          <a:p>
            <a:pPr>
              <a:defRPr/>
            </a:pPr>
            <a:fld id="{B7DBA132-9D7F-314D-BAD4-25E05D73FFC0}" type="datetimeFigureOut">
              <a:rPr lang="en-US" smtClean="0"/>
              <a:pPr>
                <a:defRPr/>
              </a:pPr>
              <a:t>3/23/2016</a:t>
            </a:fld>
            <a:endParaRPr lang="en-US" dirty="0"/>
          </a:p>
        </p:txBody>
      </p:sp>
      <p:sp>
        <p:nvSpPr>
          <p:cNvPr id="5" name="Footer Placeholder 4"/>
          <p:cNvSpPr>
            <a:spLocks noGrp="1"/>
          </p:cNvSpPr>
          <p:nvPr>
            <p:ph type="ftr" sz="quarter" idx="11"/>
          </p:nvPr>
        </p:nvSpPr>
        <p:spPr>
          <a:xfrm>
            <a:off x="514350" y="381002"/>
            <a:ext cx="5243619" cy="364065"/>
          </a:xfrm>
        </p:spPr>
        <p:txBody>
          <a:bodyPr/>
          <a:lstStyle/>
          <a:p>
            <a:pPr>
              <a:defRPr/>
            </a:pPr>
            <a:endParaRPr lang="en-US" dirty="0"/>
          </a:p>
        </p:txBody>
      </p:sp>
      <p:sp>
        <p:nvSpPr>
          <p:cNvPr id="6" name="Slide Number Placeholder 5"/>
          <p:cNvSpPr>
            <a:spLocks noGrp="1"/>
          </p:cNvSpPr>
          <p:nvPr>
            <p:ph type="sldNum" sz="quarter" idx="12"/>
          </p:nvPr>
        </p:nvSpPr>
        <p:spPr>
          <a:xfrm>
            <a:off x="8146839" y="381001"/>
            <a:ext cx="482811" cy="365125"/>
          </a:xfrm>
        </p:spPr>
        <p:txBody>
          <a:bodyPr/>
          <a:lstStyle/>
          <a:p>
            <a:pPr>
              <a:defRPr/>
            </a:pPr>
            <a:fld id="{C7724163-8419-DC4D-9012-618756494BC4}" type="slidenum">
              <a:rPr lang="en-US" altLang="en-US" smtClean="0"/>
              <a:pPr>
                <a:defRPr/>
              </a:pPr>
              <a:t>‹#›</a:t>
            </a:fld>
            <a:endParaRPr lang="en-US" altLang="en-US" dirty="0"/>
          </a:p>
        </p:txBody>
      </p:sp>
    </p:spTree>
    <p:extLst>
      <p:ext uri="{BB962C8B-B14F-4D97-AF65-F5344CB8AC3E}">
        <p14:creationId xmlns:p14="http://schemas.microsoft.com/office/powerpoint/2010/main" val="2239170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14350" y="2194560"/>
            <a:ext cx="4000500" cy="4024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2194560"/>
            <a:ext cx="4000500" cy="4024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a:defRPr/>
            </a:pPr>
            <a:fld id="{5A816709-B272-604B-90E6-AE65D3C3E465}" type="datetimeFigureOut">
              <a:rPr lang="en-US" smtClean="0"/>
              <a:pPr>
                <a:defRPr/>
              </a:pPr>
              <a:t>3/23/2016</a:t>
            </a:fld>
            <a:endParaRPr lang="en-US" dirty="0"/>
          </a:p>
        </p:txBody>
      </p:sp>
      <p:sp>
        <p:nvSpPr>
          <p:cNvPr id="6" name="Footer Placeholder 5"/>
          <p:cNvSpPr>
            <a:spLocks noGrp="1"/>
          </p:cNvSpPr>
          <p:nvPr>
            <p:ph type="ftr" sz="quarter" idx="11"/>
          </p:nvPr>
        </p:nvSpPr>
        <p:spPr/>
        <p:txBody>
          <a:bodyPr/>
          <a:lstStyle/>
          <a:p>
            <a:pPr>
              <a:defRPr/>
            </a:pPr>
            <a:endParaRPr lang="en-US" dirty="0"/>
          </a:p>
        </p:txBody>
      </p:sp>
      <p:sp>
        <p:nvSpPr>
          <p:cNvPr id="7" name="Slide Number Placeholder 6"/>
          <p:cNvSpPr>
            <a:spLocks noGrp="1"/>
          </p:cNvSpPr>
          <p:nvPr>
            <p:ph type="sldNum" sz="quarter" idx="12"/>
          </p:nvPr>
        </p:nvSpPr>
        <p:spPr/>
        <p:txBody>
          <a:bodyPr/>
          <a:lstStyle/>
          <a:p>
            <a:pPr>
              <a:defRPr/>
            </a:pPr>
            <a:fld id="{587CAC85-824B-8444-A8C7-574F6D27E2FC}" type="slidenum">
              <a:rPr lang="en-US" altLang="en-US" smtClean="0"/>
              <a:pPr>
                <a:defRPr/>
              </a:pPr>
              <a:t>‹#›</a:t>
            </a:fld>
            <a:endParaRPr lang="en-US" altLang="en-US" dirty="0"/>
          </a:p>
        </p:txBody>
      </p:sp>
    </p:spTree>
    <p:extLst>
      <p:ext uri="{BB962C8B-B14F-4D97-AF65-F5344CB8AC3E}">
        <p14:creationId xmlns:p14="http://schemas.microsoft.com/office/powerpoint/2010/main" val="9823921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171700" y="762000"/>
            <a:ext cx="6457950" cy="1295400"/>
          </a:xfrm>
        </p:spPr>
        <p:txBody>
          <a:bodyPr/>
          <a:lstStyle/>
          <a:p>
            <a:r>
              <a:rPr lang="en-US"/>
              <a:t>Click to edit Master title style</a:t>
            </a:r>
            <a:endParaRPr lang="en-US" dirty="0"/>
          </a:p>
        </p:txBody>
      </p:sp>
      <p:sp>
        <p:nvSpPr>
          <p:cNvPr id="3" name="Text Placeholder 2"/>
          <p:cNvSpPr>
            <a:spLocks noGrp="1"/>
          </p:cNvSpPr>
          <p:nvPr>
            <p:ph type="body" idx="1"/>
          </p:nvPr>
        </p:nvSpPr>
        <p:spPr>
          <a:xfrm>
            <a:off x="685807" y="2183802"/>
            <a:ext cx="3809993"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14351" y="3132667"/>
            <a:ext cx="3983831" cy="308601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800600" y="2183802"/>
            <a:ext cx="3829050"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3132667"/>
            <a:ext cx="4000500" cy="308601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a:defRPr/>
            </a:pPr>
            <a:fld id="{E655E579-9B7A-CE44-8C66-7AFF4389C18A}" type="datetimeFigureOut">
              <a:rPr lang="en-US" smtClean="0"/>
              <a:pPr>
                <a:defRPr/>
              </a:pPr>
              <a:t>3/23/2016</a:t>
            </a:fld>
            <a:endParaRPr lang="en-US" dirty="0"/>
          </a:p>
        </p:txBody>
      </p:sp>
      <p:sp>
        <p:nvSpPr>
          <p:cNvPr id="8" name="Footer Placeholder 7"/>
          <p:cNvSpPr>
            <a:spLocks noGrp="1"/>
          </p:cNvSpPr>
          <p:nvPr>
            <p:ph type="ftr" sz="quarter" idx="11"/>
          </p:nvPr>
        </p:nvSpPr>
        <p:spPr/>
        <p:txBody>
          <a:bodyPr/>
          <a:lstStyle/>
          <a:p>
            <a:pPr>
              <a:defRPr/>
            </a:pPr>
            <a:endParaRPr lang="en-US" dirty="0"/>
          </a:p>
        </p:txBody>
      </p:sp>
      <p:sp>
        <p:nvSpPr>
          <p:cNvPr id="9" name="Slide Number Placeholder 8"/>
          <p:cNvSpPr>
            <a:spLocks noGrp="1"/>
          </p:cNvSpPr>
          <p:nvPr>
            <p:ph type="sldNum" sz="quarter" idx="12"/>
          </p:nvPr>
        </p:nvSpPr>
        <p:spPr/>
        <p:txBody>
          <a:bodyPr/>
          <a:lstStyle/>
          <a:p>
            <a:pPr>
              <a:defRPr/>
            </a:pPr>
            <a:fld id="{DC4D9440-BBD8-144D-8A47-5290638EFD15}" type="slidenum">
              <a:rPr lang="en-US" altLang="en-US" smtClean="0"/>
              <a:pPr>
                <a:defRPr/>
              </a:pPr>
              <a:t>‹#›</a:t>
            </a:fld>
            <a:endParaRPr lang="en-US" altLang="en-US" dirty="0"/>
          </a:p>
        </p:txBody>
      </p:sp>
    </p:spTree>
    <p:extLst>
      <p:ext uri="{BB962C8B-B14F-4D97-AF65-F5344CB8AC3E}">
        <p14:creationId xmlns:p14="http://schemas.microsoft.com/office/powerpoint/2010/main" val="12107045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a:defRPr/>
            </a:pPr>
            <a:fld id="{9FE673B7-C04D-154A-B8CC-84C4DDC92A5E}" type="datetimeFigureOut">
              <a:rPr lang="en-US" smtClean="0"/>
              <a:pPr>
                <a:defRPr/>
              </a:pPr>
              <a:t>3/23/2016</a:t>
            </a:fld>
            <a:endParaRPr lang="en-US" dirty="0"/>
          </a:p>
        </p:txBody>
      </p:sp>
      <p:sp>
        <p:nvSpPr>
          <p:cNvPr id="4" name="Footer Placeholder 3"/>
          <p:cNvSpPr>
            <a:spLocks noGrp="1"/>
          </p:cNvSpPr>
          <p:nvPr>
            <p:ph type="ftr" sz="quarter" idx="11"/>
          </p:nvPr>
        </p:nvSpPr>
        <p:spPr/>
        <p:txBody>
          <a:bodyPr/>
          <a:lstStyle/>
          <a:p>
            <a:pPr>
              <a:defRPr/>
            </a:pPr>
            <a:endParaRPr lang="en-US" dirty="0"/>
          </a:p>
        </p:txBody>
      </p:sp>
      <p:sp>
        <p:nvSpPr>
          <p:cNvPr id="5" name="Slide Number Placeholder 4"/>
          <p:cNvSpPr>
            <a:spLocks noGrp="1"/>
          </p:cNvSpPr>
          <p:nvPr>
            <p:ph type="sldNum" sz="quarter" idx="12"/>
          </p:nvPr>
        </p:nvSpPr>
        <p:spPr/>
        <p:txBody>
          <a:bodyPr/>
          <a:lstStyle/>
          <a:p>
            <a:pPr>
              <a:defRPr/>
            </a:pPr>
            <a:fld id="{3F939206-6A6C-B14D-90F8-678EE96CBC18}" type="slidenum">
              <a:rPr lang="en-US" altLang="en-US" smtClean="0"/>
              <a:pPr>
                <a:defRPr/>
              </a:pPr>
              <a:t>‹#›</a:t>
            </a:fld>
            <a:endParaRPr lang="en-US" altLang="en-US" dirty="0"/>
          </a:p>
        </p:txBody>
      </p:sp>
    </p:spTree>
    <p:extLst>
      <p:ext uri="{BB962C8B-B14F-4D97-AF65-F5344CB8AC3E}">
        <p14:creationId xmlns:p14="http://schemas.microsoft.com/office/powerpoint/2010/main" val="9040350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C6D3C854-9D7C-2E4B-B88C-1F7B1C7958A0}" type="datetimeFigureOut">
              <a:rPr lang="en-US" smtClean="0"/>
              <a:pPr>
                <a:defRPr/>
              </a:pPr>
              <a:t>3/23/2016</a:t>
            </a:fld>
            <a:endParaRPr lang="en-US" dirty="0"/>
          </a:p>
        </p:txBody>
      </p:sp>
      <p:sp>
        <p:nvSpPr>
          <p:cNvPr id="3" name="Footer Placeholder 2"/>
          <p:cNvSpPr>
            <a:spLocks noGrp="1"/>
          </p:cNvSpPr>
          <p:nvPr>
            <p:ph type="ftr" sz="quarter" idx="11"/>
          </p:nvPr>
        </p:nvSpPr>
        <p:spPr/>
        <p:txBody>
          <a:bodyPr/>
          <a:lstStyle/>
          <a:p>
            <a:pPr>
              <a:defRPr/>
            </a:pPr>
            <a:endParaRPr lang="en-US" dirty="0"/>
          </a:p>
        </p:txBody>
      </p:sp>
      <p:sp>
        <p:nvSpPr>
          <p:cNvPr id="4" name="Slide Number Placeholder 3"/>
          <p:cNvSpPr>
            <a:spLocks noGrp="1"/>
          </p:cNvSpPr>
          <p:nvPr>
            <p:ph type="sldNum" sz="quarter" idx="12"/>
          </p:nvPr>
        </p:nvSpPr>
        <p:spPr/>
        <p:txBody>
          <a:bodyPr/>
          <a:lstStyle/>
          <a:p>
            <a:pPr>
              <a:defRPr/>
            </a:pPr>
            <a:fld id="{F31AF238-F99A-A542-ABD2-402AABD8D6B6}" type="slidenum">
              <a:rPr lang="en-US" altLang="en-US" smtClean="0"/>
              <a:pPr>
                <a:defRPr/>
              </a:pPr>
              <a:t>‹#›</a:t>
            </a:fld>
            <a:endParaRPr lang="en-US" altLang="en-US" dirty="0"/>
          </a:p>
        </p:txBody>
      </p:sp>
    </p:spTree>
    <p:extLst>
      <p:ext uri="{BB962C8B-B14F-4D97-AF65-F5344CB8AC3E}">
        <p14:creationId xmlns:p14="http://schemas.microsoft.com/office/powerpoint/2010/main" val="6697113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14350" y="1524000"/>
            <a:ext cx="3086100" cy="1600200"/>
          </a:xfrm>
        </p:spPr>
        <p:txBody>
          <a:bodyPr anchor="b"/>
          <a:lstStyle>
            <a:lvl1pPr algn="l">
              <a:defRPr sz="3200"/>
            </a:lvl1pPr>
          </a:lstStyle>
          <a:p>
            <a:r>
              <a:rPr lang="en-US"/>
              <a:t>Click to edit Master title style</a:t>
            </a:r>
            <a:endParaRPr lang="en-US" dirty="0"/>
          </a:p>
        </p:txBody>
      </p:sp>
      <p:sp>
        <p:nvSpPr>
          <p:cNvPr id="3" name="Content Placeholder 2"/>
          <p:cNvSpPr>
            <a:spLocks noGrp="1"/>
          </p:cNvSpPr>
          <p:nvPr>
            <p:ph idx="1"/>
          </p:nvPr>
        </p:nvSpPr>
        <p:spPr>
          <a:xfrm>
            <a:off x="3746686" y="746760"/>
            <a:ext cx="4882964" cy="5471925"/>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14350" y="3124200"/>
            <a:ext cx="308610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35965B3F-4EC1-114D-80C6-B39D8E87C821}" type="datetimeFigureOut">
              <a:rPr lang="en-US" smtClean="0"/>
              <a:pPr>
                <a:defRPr/>
              </a:pPr>
              <a:t>3/23/2016</a:t>
            </a:fld>
            <a:endParaRPr lang="en-US" dirty="0"/>
          </a:p>
        </p:txBody>
      </p:sp>
      <p:sp>
        <p:nvSpPr>
          <p:cNvPr id="6" name="Footer Placeholder 5"/>
          <p:cNvSpPr>
            <a:spLocks noGrp="1"/>
          </p:cNvSpPr>
          <p:nvPr>
            <p:ph type="ftr" sz="quarter" idx="11"/>
          </p:nvPr>
        </p:nvSpPr>
        <p:spPr/>
        <p:txBody>
          <a:bodyPr/>
          <a:lstStyle/>
          <a:p>
            <a:pPr>
              <a:defRPr/>
            </a:pPr>
            <a:endParaRPr lang="en-US" dirty="0"/>
          </a:p>
        </p:txBody>
      </p:sp>
      <p:sp>
        <p:nvSpPr>
          <p:cNvPr id="7" name="Slide Number Placeholder 6"/>
          <p:cNvSpPr>
            <a:spLocks noGrp="1"/>
          </p:cNvSpPr>
          <p:nvPr>
            <p:ph type="sldNum" sz="quarter" idx="12"/>
          </p:nvPr>
        </p:nvSpPr>
        <p:spPr/>
        <p:txBody>
          <a:bodyPr/>
          <a:lstStyle/>
          <a:p>
            <a:pPr>
              <a:defRPr/>
            </a:pPr>
            <a:fld id="{DD058955-CC88-3142-BE4D-2856454DA71B}" type="slidenum">
              <a:rPr lang="en-US" altLang="en-US" smtClean="0"/>
              <a:pPr>
                <a:defRPr/>
              </a:pPr>
              <a:t>‹#›</a:t>
            </a:fld>
            <a:endParaRPr lang="en-US" altLang="en-US" dirty="0"/>
          </a:p>
        </p:txBody>
      </p:sp>
    </p:spTree>
    <p:extLst>
      <p:ext uri="{BB962C8B-B14F-4D97-AF65-F5344CB8AC3E}">
        <p14:creationId xmlns:p14="http://schemas.microsoft.com/office/powerpoint/2010/main" val="877487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14350" y="1524000"/>
            <a:ext cx="5154930" cy="1600200"/>
          </a:xfrm>
        </p:spPr>
        <p:txBody>
          <a:bodyPr anchor="b"/>
          <a:lstStyle>
            <a:lvl1pPr algn="l">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895928" y="751242"/>
            <a:ext cx="2733722" cy="5467443"/>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514350" y="3124200"/>
            <a:ext cx="515493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8B25B112-0F43-AC41-A98D-8F45D119142D}" type="datetimeFigureOut">
              <a:rPr lang="en-US" smtClean="0"/>
              <a:pPr>
                <a:defRPr/>
              </a:pPr>
              <a:t>3/23/2016</a:t>
            </a:fld>
            <a:endParaRPr lang="en-US" dirty="0"/>
          </a:p>
        </p:txBody>
      </p:sp>
      <p:sp>
        <p:nvSpPr>
          <p:cNvPr id="6" name="Footer Placeholder 5"/>
          <p:cNvSpPr>
            <a:spLocks noGrp="1"/>
          </p:cNvSpPr>
          <p:nvPr>
            <p:ph type="ftr" sz="quarter" idx="11"/>
          </p:nvPr>
        </p:nvSpPr>
        <p:spPr/>
        <p:txBody>
          <a:bodyPr/>
          <a:lstStyle/>
          <a:p>
            <a:pPr>
              <a:defRPr/>
            </a:pPr>
            <a:endParaRPr lang="en-US" dirty="0"/>
          </a:p>
        </p:txBody>
      </p:sp>
      <p:sp>
        <p:nvSpPr>
          <p:cNvPr id="7" name="Slide Number Placeholder 6"/>
          <p:cNvSpPr>
            <a:spLocks noGrp="1"/>
          </p:cNvSpPr>
          <p:nvPr>
            <p:ph type="sldNum" sz="quarter" idx="12"/>
          </p:nvPr>
        </p:nvSpPr>
        <p:spPr/>
        <p:txBody>
          <a:bodyPr/>
          <a:lstStyle/>
          <a:p>
            <a:pPr>
              <a:defRPr/>
            </a:pPr>
            <a:fld id="{AE37F9C8-B179-B540-AB45-E7B76C587D64}" type="slidenum">
              <a:rPr lang="en-US" altLang="en-US" smtClean="0"/>
              <a:pPr>
                <a:defRPr/>
              </a:pPr>
              <a:t>‹#›</a:t>
            </a:fld>
            <a:endParaRPr lang="en-US" altLang="en-US" dirty="0"/>
          </a:p>
        </p:txBody>
      </p:sp>
    </p:spTree>
    <p:extLst>
      <p:ext uri="{BB962C8B-B14F-4D97-AF65-F5344CB8AC3E}">
        <p14:creationId xmlns:p14="http://schemas.microsoft.com/office/powerpoint/2010/main" val="11602253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C0-HD-TOP.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9144000" cy="1441450"/>
          </a:xfrm>
          <a:prstGeom prst="rect">
            <a:avLst/>
          </a:prstGeom>
        </p:spPr>
      </p:pic>
      <p:sp>
        <p:nvSpPr>
          <p:cNvPr id="2" name="Title Placeholder 1"/>
          <p:cNvSpPr>
            <a:spLocks noGrp="1"/>
          </p:cNvSpPr>
          <p:nvPr>
            <p:ph type="title"/>
          </p:nvPr>
        </p:nvSpPr>
        <p:spPr>
          <a:xfrm>
            <a:off x="2171700" y="764373"/>
            <a:ext cx="6457950" cy="129302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14350" y="2194561"/>
            <a:ext cx="8115300" cy="402412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446520" y="6356351"/>
            <a:ext cx="2183130" cy="365125"/>
          </a:xfrm>
          <a:prstGeom prst="rect">
            <a:avLst/>
          </a:prstGeom>
        </p:spPr>
        <p:txBody>
          <a:bodyPr vert="horz" lIns="91440" tIns="45720" rIns="91440" bIns="45720" rtlCol="0" anchor="ctr"/>
          <a:lstStyle>
            <a:lvl1pPr algn="r">
              <a:defRPr sz="1050">
                <a:solidFill>
                  <a:schemeClr val="tx1">
                    <a:tint val="75000"/>
                  </a:schemeClr>
                </a:solidFill>
              </a:defRPr>
            </a:lvl1pPr>
          </a:lstStyle>
          <a:p>
            <a:pPr>
              <a:defRPr/>
            </a:pPr>
            <a:fld id="{E3B4BFBB-C2BF-044B-96A7-BB6CBDBAB7B8}" type="datetimeFigureOut">
              <a:rPr lang="en-US" smtClean="0"/>
              <a:pPr>
                <a:defRPr/>
              </a:pPr>
              <a:t>3/23/2016</a:t>
            </a:fld>
            <a:endParaRPr lang="en-US" dirty="0"/>
          </a:p>
        </p:txBody>
      </p:sp>
      <p:sp>
        <p:nvSpPr>
          <p:cNvPr id="5" name="Footer Placeholder 4"/>
          <p:cNvSpPr>
            <a:spLocks noGrp="1"/>
          </p:cNvSpPr>
          <p:nvPr>
            <p:ph type="ftr" sz="quarter" idx="3"/>
          </p:nvPr>
        </p:nvSpPr>
        <p:spPr>
          <a:xfrm>
            <a:off x="514350" y="6355846"/>
            <a:ext cx="5829300" cy="365125"/>
          </a:xfrm>
          <a:prstGeom prst="rect">
            <a:avLst/>
          </a:prstGeom>
        </p:spPr>
        <p:txBody>
          <a:bodyPr vert="horz" lIns="91440" tIns="45720" rIns="91440" bIns="45720" rtlCol="0" anchor="ctr"/>
          <a:lstStyle>
            <a:lvl1pPr algn="l">
              <a:defRPr sz="1050">
                <a:solidFill>
                  <a:schemeClr val="tx1">
                    <a:tint val="75000"/>
                  </a:schemeClr>
                </a:solidFill>
              </a:defRPr>
            </a:lvl1pPr>
          </a:lstStyle>
          <a:p>
            <a:pPr>
              <a:defRPr/>
            </a:pPr>
            <a:endParaRPr lang="en-US" dirty="0"/>
          </a:p>
        </p:txBody>
      </p:sp>
      <p:sp>
        <p:nvSpPr>
          <p:cNvPr id="6" name="Slide Number Placeholder 5"/>
          <p:cNvSpPr>
            <a:spLocks noGrp="1"/>
          </p:cNvSpPr>
          <p:nvPr>
            <p:ph type="sldNum" sz="quarter" idx="4"/>
          </p:nvPr>
        </p:nvSpPr>
        <p:spPr>
          <a:xfrm>
            <a:off x="6572250" y="381001"/>
            <a:ext cx="20574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pPr>
              <a:defRPr/>
            </a:pPr>
            <a:fld id="{BA34B8B5-25EA-4C4D-A52D-0059F4B3EE48}" type="slidenum">
              <a:rPr lang="en-US" altLang="en-US" smtClean="0"/>
              <a:pPr>
                <a:defRPr/>
              </a:pPr>
              <a:t>‹#›</a:t>
            </a:fld>
            <a:endParaRPr lang="en-US" altLang="en-US" dirty="0"/>
          </a:p>
        </p:txBody>
      </p:sp>
    </p:spTree>
    <p:extLst>
      <p:ext uri="{BB962C8B-B14F-4D97-AF65-F5344CB8AC3E}">
        <p14:creationId xmlns:p14="http://schemas.microsoft.com/office/powerpoint/2010/main" val="874775960"/>
      </p:ext>
    </p:extLst>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 id="2147483710" r:id="rId14"/>
    <p:sldLayoutId id="2147483711" r:id="rId15"/>
    <p:sldLayoutId id="2147483712" r:id="rId16"/>
    <p:sldLayoutId id="2147483713" r:id="rId17"/>
  </p:sldLayoutIdLst>
  <p:txStyles>
    <p:titleStyle>
      <a:lvl1pPr algn="r" defTabSz="914400" rtl="0" eaLnBrk="1" latinLnBrk="0" hangingPunct="1">
        <a:lnSpc>
          <a:spcPct val="90000"/>
        </a:lnSpc>
        <a:spcBef>
          <a:spcPct val="0"/>
        </a:spcBef>
        <a:buNone/>
        <a:defRPr sz="40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slide" Target="slide78.xml"/><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 Target="slide79.xml"/><Relationship Id="rId2" Type="http://schemas.openxmlformats.org/officeDocument/2006/relationships/notesSlide" Target="../notesSlides/notesSlide11.xml"/><Relationship Id="rId1" Type="http://schemas.openxmlformats.org/officeDocument/2006/relationships/slideLayout" Target="../slideLayouts/slideLayout6.xml"/><Relationship Id="rId5" Type="http://schemas.openxmlformats.org/officeDocument/2006/relationships/slide" Target="slide81.xml"/><Relationship Id="rId4" Type="http://schemas.openxmlformats.org/officeDocument/2006/relationships/slide" Target="slide80.xml"/></Relationships>
</file>

<file path=ppt/slides/_rels/slide12.xml.rels><?xml version="1.0" encoding="UTF-8" standalone="yes"?>
<Relationships xmlns="http://schemas.openxmlformats.org/package/2006/relationships"><Relationship Id="rId3" Type="http://schemas.openxmlformats.org/officeDocument/2006/relationships/slide" Target="slide77.xml"/><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slide" Target="slide82.xml"/><Relationship Id="rId2" Type="http://schemas.openxmlformats.org/officeDocument/2006/relationships/notesSlide" Target="../notesSlides/notesSlide15.xml"/><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slide" Target="slide83.xml"/><Relationship Id="rId7" Type="http://schemas.openxmlformats.org/officeDocument/2006/relationships/slide" Target="slide87.xml"/><Relationship Id="rId2" Type="http://schemas.openxmlformats.org/officeDocument/2006/relationships/notesSlide" Target="../notesSlides/notesSlide16.xml"/><Relationship Id="rId1" Type="http://schemas.openxmlformats.org/officeDocument/2006/relationships/slideLayout" Target="../slideLayouts/slideLayout6.xml"/><Relationship Id="rId6" Type="http://schemas.openxmlformats.org/officeDocument/2006/relationships/slide" Target="slide86.xml"/><Relationship Id="rId5" Type="http://schemas.openxmlformats.org/officeDocument/2006/relationships/slide" Target="slide85.xml"/><Relationship Id="rId4" Type="http://schemas.openxmlformats.org/officeDocument/2006/relationships/slide" Target="slide84.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slide" Target="slide88.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slide" Target="slide90.xml"/><Relationship Id="rId2" Type="http://schemas.openxmlformats.org/officeDocument/2006/relationships/slide" Target="slide89.xml"/><Relationship Id="rId1" Type="http://schemas.openxmlformats.org/officeDocument/2006/relationships/slideLayout" Target="../slideLayouts/slideLayout6.xml"/><Relationship Id="rId4" Type="http://schemas.openxmlformats.org/officeDocument/2006/relationships/slide" Target="slide91.xml"/></Relationships>
</file>

<file path=ppt/slides/_rels/slide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 Target="slide90.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slide" Target="slide91.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slide" Target="slide93.xml"/><Relationship Id="rId2" Type="http://schemas.openxmlformats.org/officeDocument/2006/relationships/slide" Target="slide92.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 Target="slide95.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 Target="slide96.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 Target="slide97.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slide" Target="slide98.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slide" Target="slide44.xml"/><Relationship Id="rId5" Type="http://schemas.openxmlformats.org/officeDocument/2006/relationships/slide" Target="slide71.xml"/><Relationship Id="rId4" Type="http://schemas.openxmlformats.org/officeDocument/2006/relationships/slide" Target="slide1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slide" Target="slide99.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slide" Target="slide100.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 Target="slide101.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slide" Target="slide102.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slide" Target="slide103.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slide" Target="slide104.xml"/><Relationship Id="rId1" Type="http://schemas.openxmlformats.org/officeDocument/2006/relationships/slideLayout" Target="../slideLayouts/slideLayout6.xml"/><Relationship Id="rId4" Type="http://schemas.openxmlformats.org/officeDocument/2006/relationships/image" Target="../media/image30.png"/></Relationships>
</file>

<file path=ppt/slides/_rels/slide5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slide" Target="slide106.xml"/><Relationship Id="rId2" Type="http://schemas.openxmlformats.org/officeDocument/2006/relationships/slide" Target="slide105.xml"/><Relationship Id="rId1" Type="http://schemas.openxmlformats.org/officeDocument/2006/relationships/slideLayout" Target="../slideLayouts/slideLayout6.xml"/><Relationship Id="rId4" Type="http://schemas.openxmlformats.org/officeDocument/2006/relationships/image" Target="../media/image32.jpeg"/></Relationships>
</file>

<file path=ppt/slides/_rels/slide5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slide" Target="slide70.xml"/><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5.jpeg"/><Relationship Id="rId5" Type="http://schemas.openxmlformats.org/officeDocument/2006/relationships/slide" Target="slide72.xml"/><Relationship Id="rId4" Type="http://schemas.openxmlformats.org/officeDocument/2006/relationships/slide" Target="slide7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8" Type="http://schemas.openxmlformats.org/officeDocument/2006/relationships/image" Target="../media/image40.png"/><Relationship Id="rId13" Type="http://schemas.openxmlformats.org/officeDocument/2006/relationships/image" Target="../media/image45.png"/><Relationship Id="rId3" Type="http://schemas.openxmlformats.org/officeDocument/2006/relationships/image" Target="../media/image35.png"/><Relationship Id="rId7" Type="http://schemas.openxmlformats.org/officeDocument/2006/relationships/image" Target="../media/image39.png"/><Relationship Id="rId12" Type="http://schemas.openxmlformats.org/officeDocument/2006/relationships/image" Target="../media/image44.png"/><Relationship Id="rId2" Type="http://schemas.openxmlformats.org/officeDocument/2006/relationships/image" Target="../media/image34.png"/><Relationship Id="rId1" Type="http://schemas.openxmlformats.org/officeDocument/2006/relationships/slideLayout" Target="../slideLayouts/slideLayout2.xml"/><Relationship Id="rId6" Type="http://schemas.openxmlformats.org/officeDocument/2006/relationships/image" Target="../media/image38.png"/><Relationship Id="rId11" Type="http://schemas.openxmlformats.org/officeDocument/2006/relationships/image" Target="../media/image43.png"/><Relationship Id="rId5" Type="http://schemas.openxmlformats.org/officeDocument/2006/relationships/image" Target="../media/image37.png"/><Relationship Id="rId15" Type="http://schemas.openxmlformats.org/officeDocument/2006/relationships/image" Target="../media/image47.pn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png"/><Relationship Id="rId14" Type="http://schemas.openxmlformats.org/officeDocument/2006/relationships/image" Target="../media/image46.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hyperlink" Target="mailto:kkorek@germantown.k12.wi.us" TargetMode="Externa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 Target="slide74.xml"/><Relationship Id="rId2" Type="http://schemas.openxmlformats.org/officeDocument/2006/relationships/notesSlide" Target="../notesSlides/notesSlide9.xml"/><Relationship Id="rId1" Type="http://schemas.openxmlformats.org/officeDocument/2006/relationships/slideLayout" Target="../slideLayouts/slideLayout6.xml"/><Relationship Id="rId5" Type="http://schemas.openxmlformats.org/officeDocument/2006/relationships/slide" Target="slide76.xml"/><Relationship Id="rId4" Type="http://schemas.openxmlformats.org/officeDocument/2006/relationships/slide" Target="slide75.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44513" y="947738"/>
            <a:ext cx="7569200" cy="1754326"/>
          </a:xfrm>
          <a:prstGeom prst="rect">
            <a:avLst/>
          </a:prstGeom>
        </p:spPr>
        <p:txBody>
          <a:bodyPr rtlCol="0">
            <a:spAutoFit/>
          </a:bodyPr>
          <a:lstStyle/>
          <a:p>
            <a:pPr algn="ctr"/>
            <a:r>
              <a:rPr lang="en-US" dirty="0"/>
              <a:t>DAILY DRILL</a:t>
            </a:r>
          </a:p>
          <a:p>
            <a:pPr algn="ctr"/>
            <a:endParaRPr lang="en-US" dirty="0"/>
          </a:p>
          <a:p>
            <a:pPr algn="ctr"/>
            <a:endParaRPr lang="en-US" dirty="0"/>
          </a:p>
          <a:p>
            <a:pPr algn="ctr"/>
            <a:endParaRPr lang="en-US" dirty="0"/>
          </a:p>
          <a:p>
            <a:pPr algn="ctr"/>
            <a:r>
              <a:rPr lang="en-US" dirty="0"/>
              <a:t>SWBAT: Students will be able to identify cures or treatments for psychological disorders</a:t>
            </a:r>
          </a:p>
        </p:txBody>
      </p:sp>
      <p:sp>
        <p:nvSpPr>
          <p:cNvPr id="3" name="TextBox 2"/>
          <p:cNvSpPr txBox="1"/>
          <p:nvPr/>
        </p:nvSpPr>
        <p:spPr>
          <a:xfrm>
            <a:off x="956253" y="3143250"/>
            <a:ext cx="6733597" cy="646331"/>
          </a:xfrm>
          <a:prstGeom prst="rect">
            <a:avLst/>
          </a:prstGeom>
        </p:spPr>
        <p:txBody>
          <a:bodyPr rtlCol="0">
            <a:spAutoFit/>
          </a:bodyPr>
          <a:lstStyle/>
          <a:p>
            <a:pPr algn="ctr"/>
            <a:r>
              <a:rPr lang="en-US" dirty="0"/>
              <a:t> Daily drill question: What does psychotherapy mean?</a:t>
            </a:r>
          </a:p>
          <a:p>
            <a:pPr algn="ctr"/>
            <a:endParaRPr lang="en-US" dirty="0"/>
          </a:p>
        </p:txBody>
      </p:sp>
      <p:sp>
        <p:nvSpPr>
          <p:cNvPr id="4" name="TextBox 3"/>
          <p:cNvSpPr txBox="1"/>
          <p:nvPr/>
        </p:nvSpPr>
        <p:spPr>
          <a:xfrm>
            <a:off x="3575154" y="3329917"/>
            <a:ext cx="2743200" cy="369332"/>
          </a:xfrm>
          <a:prstGeom prst="rect">
            <a:avLst/>
          </a:prstGeom>
        </p:spPr>
        <p:txBody>
          <a:bodyPr rtlCol="0">
            <a:spAutoFit/>
          </a:bodyPr>
          <a:lstStyle/>
          <a:p>
            <a:pPr algn="ctr"/>
            <a:endParaRPr lang="en-US" dirty="0"/>
          </a:p>
        </p:txBody>
      </p:sp>
      <p:sp>
        <p:nvSpPr>
          <p:cNvPr id="5" name="TextBox 4"/>
          <p:cNvSpPr txBox="1"/>
          <p:nvPr/>
        </p:nvSpPr>
        <p:spPr>
          <a:xfrm>
            <a:off x="6318354" y="208073"/>
            <a:ext cx="1774845" cy="646331"/>
          </a:xfrm>
          <a:prstGeom prst="rect">
            <a:avLst/>
          </a:prstGeom>
          <a:noFill/>
        </p:spPr>
        <p:txBody>
          <a:bodyPr wrap="none" rtlCol="0">
            <a:spAutoFit/>
          </a:bodyPr>
          <a:lstStyle/>
          <a:p>
            <a:r>
              <a:rPr lang="en-US" sz="3600" dirty="0" smtClean="0"/>
              <a:t>3-29-16</a:t>
            </a:r>
            <a:endParaRPr lang="en-US" sz="3600" dirty="0"/>
          </a:p>
        </p:txBody>
      </p:sp>
    </p:spTree>
    <p:extLst>
      <p:ext uri="{BB962C8B-B14F-4D97-AF65-F5344CB8AC3E}">
        <p14:creationId xmlns:p14="http://schemas.microsoft.com/office/powerpoint/2010/main" val="87221244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4"/>
          <p:cNvSpPr>
            <a:spLocks noGrp="1"/>
          </p:cNvSpPr>
          <p:nvPr>
            <p:ph type="title"/>
          </p:nvPr>
        </p:nvSpPr>
        <p:spPr>
          <a:xfrm>
            <a:off x="0" y="-381000"/>
            <a:ext cx="9144000" cy="1630363"/>
          </a:xfrm>
        </p:spPr>
        <p:txBody>
          <a:bodyPr/>
          <a:lstStyle/>
          <a:p>
            <a:pPr eaLnBrk="1" hangingPunct="1"/>
            <a:r>
              <a:rPr lang="en-US" altLang="en-US" sz="4800" b="1" dirty="0">
                <a:latin typeface="Arial" charset="0"/>
                <a:ea typeface="Arial" charset="0"/>
                <a:cs typeface="Arial" charset="0"/>
              </a:rPr>
              <a:t>Humanistic Therapies</a:t>
            </a:r>
          </a:p>
        </p:txBody>
      </p:sp>
      <p:sp>
        <p:nvSpPr>
          <p:cNvPr id="14339" name="Content Placeholder 2"/>
          <p:cNvSpPr txBox="1">
            <a:spLocks/>
          </p:cNvSpPr>
          <p:nvPr/>
        </p:nvSpPr>
        <p:spPr bwMode="auto">
          <a:xfrm>
            <a:off x="76200" y="990600"/>
            <a:ext cx="88392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Font typeface="Arial" panose="020B0604020202020204" pitchFamily="34" charset="0"/>
              <a:buChar char="•"/>
              <a:defRPr/>
            </a:pPr>
            <a:r>
              <a:rPr lang="en-US" altLang="en-US" sz="4000" dirty="0">
                <a:cs typeface="Arial" panose="020B0604020202020204" pitchFamily="34" charset="0"/>
                <a:hlinkClick r:id="rId3" action="ppaction://hlinksldjump"/>
              </a:rPr>
              <a:t>Insight therapies</a:t>
            </a:r>
            <a:endParaRPr lang="en-US" altLang="en-US" sz="4000" dirty="0">
              <a:cs typeface="Arial" panose="020B0604020202020204" pitchFamily="34" charset="0"/>
            </a:endParaRPr>
          </a:p>
          <a:p>
            <a:pPr eaLnBrk="1" hangingPunct="1">
              <a:spcBef>
                <a:spcPct val="20000"/>
              </a:spcBef>
              <a:buFont typeface="Arial" panose="020B0604020202020204" pitchFamily="34" charset="0"/>
              <a:buChar char="•"/>
              <a:defRPr/>
            </a:pPr>
            <a:r>
              <a:rPr lang="en-US" altLang="en-US" sz="4000" dirty="0">
                <a:cs typeface="Arial" panose="020B0604020202020204" pitchFamily="34" charset="0"/>
              </a:rPr>
              <a:t>Humanistic therapies promote:</a:t>
            </a:r>
          </a:p>
          <a:p>
            <a:pPr marL="1028700" lvl="1" indent="-571500" eaLnBrk="1" hangingPunct="1">
              <a:spcBef>
                <a:spcPct val="20000"/>
              </a:spcBef>
              <a:buFontTx/>
              <a:buChar char="-"/>
              <a:defRPr/>
            </a:pPr>
            <a:r>
              <a:rPr lang="en-US" altLang="en-US" sz="3600" dirty="0">
                <a:cs typeface="Arial" panose="020B0604020202020204" pitchFamily="34" charset="0"/>
              </a:rPr>
              <a:t>Helps with self awareness and self- acceptance as well as self-fulfillment.</a:t>
            </a:r>
          </a:p>
          <a:p>
            <a:pPr marL="1028700" lvl="1" indent="-571500" eaLnBrk="1" hangingPunct="1">
              <a:spcBef>
                <a:spcPct val="20000"/>
              </a:spcBef>
              <a:buFontTx/>
              <a:buChar char="-"/>
              <a:defRPr/>
            </a:pPr>
            <a:r>
              <a:rPr lang="en-US" altLang="en-US" sz="3600" dirty="0">
                <a:cs typeface="Arial" panose="020B0604020202020204" pitchFamily="34" charset="0"/>
              </a:rPr>
              <a:t>Not focused on curing illnesses </a:t>
            </a:r>
          </a:p>
          <a:p>
            <a:pPr marL="1028700" lvl="1" indent="-571500" eaLnBrk="1" hangingPunct="1">
              <a:spcBef>
                <a:spcPct val="20000"/>
              </a:spcBef>
              <a:buFontTx/>
              <a:buChar char="-"/>
              <a:defRPr/>
            </a:pPr>
            <a:r>
              <a:rPr lang="en-US" altLang="en-US" sz="3600" dirty="0">
                <a:cs typeface="Arial" panose="020B0604020202020204" pitchFamily="34" charset="0"/>
              </a:rPr>
              <a:t>Taking responsibility for ones own actions.</a:t>
            </a:r>
          </a:p>
          <a:p>
            <a:pPr lvl="1" eaLnBrk="1" hangingPunct="1">
              <a:spcBef>
                <a:spcPct val="20000"/>
              </a:spcBef>
              <a:buFont typeface="Arial" panose="020B0604020202020204" pitchFamily="34" charset="0"/>
              <a:buChar char="–"/>
              <a:defRPr/>
            </a:pPr>
            <a:endParaRPr lang="en-US" altLang="en-US" sz="2800" dirty="0">
              <a:cs typeface="Arial" panose="020B0604020202020204" pitchFamily="34" charset="0"/>
            </a:endParaRP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Title 1"/>
          <p:cNvSpPr>
            <a:spLocks noGrp="1"/>
          </p:cNvSpPr>
          <p:nvPr>
            <p:ph type="title"/>
          </p:nvPr>
        </p:nvSpPr>
        <p:spPr/>
        <p:txBody>
          <a:bodyPr/>
          <a:lstStyle/>
          <a:p>
            <a:pPr eaLnBrk="1" hangingPunct="1"/>
            <a:r>
              <a:rPr lang="en-US" altLang="en-US" dirty="0">
                <a:latin typeface="Arial" charset="0"/>
                <a:ea typeface="Arial" charset="0"/>
                <a:cs typeface="Arial" charset="0"/>
              </a:rPr>
              <a:t>Antipsychotic Drugs</a:t>
            </a:r>
          </a:p>
        </p:txBody>
      </p:sp>
      <p:sp>
        <p:nvSpPr>
          <p:cNvPr id="166915" name="Content Placeholder 2"/>
          <p:cNvSpPr>
            <a:spLocks noGrp="1"/>
          </p:cNvSpPr>
          <p:nvPr>
            <p:ph idx="1"/>
          </p:nvPr>
        </p:nvSpPr>
        <p:spPr/>
        <p:txBody>
          <a:bodyPr/>
          <a:lstStyle/>
          <a:p>
            <a:pPr eaLnBrk="1" hangingPunct="1">
              <a:buFont typeface="Arial" charset="0"/>
              <a:buNone/>
            </a:pPr>
            <a:r>
              <a:rPr lang="en-US" altLang="en-US" dirty="0">
                <a:latin typeface="Arial" charset="0"/>
                <a:ea typeface="Arial" charset="0"/>
                <a:cs typeface="Arial" charset="0"/>
              </a:rPr>
              <a:t>= drugs used to treat schizophrenia and other forms of severe thought disorder.</a:t>
            </a:r>
          </a:p>
        </p:txBody>
      </p:sp>
      <p:sp>
        <p:nvSpPr>
          <p:cNvPr id="4" name="Action Button: Back or Previous 3">
            <a:hlinkClick r:id="" action="ppaction://hlinkshowjump?jump=lastslideviewed" highlightClick="1"/>
          </p:cNvPr>
          <p:cNvSpPr/>
          <p:nvPr/>
        </p:nvSpPr>
        <p:spPr>
          <a:xfrm>
            <a:off x="152400" y="6172200"/>
            <a:ext cx="685800" cy="533400"/>
          </a:xfrm>
          <a:prstGeom prst="actionButtonBackPrevious">
            <a:avLst/>
          </a:prstGeom>
          <a:solidFill>
            <a:schemeClr val="accent6">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Title 1"/>
          <p:cNvSpPr>
            <a:spLocks noGrp="1"/>
          </p:cNvSpPr>
          <p:nvPr>
            <p:ph type="title"/>
          </p:nvPr>
        </p:nvSpPr>
        <p:spPr/>
        <p:txBody>
          <a:bodyPr/>
          <a:lstStyle/>
          <a:p>
            <a:pPr eaLnBrk="1" hangingPunct="1"/>
            <a:r>
              <a:rPr lang="en-US" altLang="en-US" dirty="0">
                <a:latin typeface="Arial" charset="0"/>
                <a:ea typeface="Arial" charset="0"/>
                <a:cs typeface="Arial" charset="0"/>
              </a:rPr>
              <a:t>Antianxiety Drugs</a:t>
            </a:r>
          </a:p>
        </p:txBody>
      </p:sp>
      <p:sp>
        <p:nvSpPr>
          <p:cNvPr id="167939" name="Content Placeholder 2"/>
          <p:cNvSpPr>
            <a:spLocks noGrp="1"/>
          </p:cNvSpPr>
          <p:nvPr>
            <p:ph idx="1"/>
          </p:nvPr>
        </p:nvSpPr>
        <p:spPr/>
        <p:txBody>
          <a:bodyPr/>
          <a:lstStyle/>
          <a:p>
            <a:pPr eaLnBrk="1" hangingPunct="1">
              <a:buFont typeface="Arial" charset="0"/>
              <a:buNone/>
            </a:pPr>
            <a:r>
              <a:rPr lang="en-US" altLang="en-US" dirty="0">
                <a:latin typeface="Arial" charset="0"/>
                <a:ea typeface="Arial" charset="0"/>
                <a:cs typeface="Arial" charset="0"/>
              </a:rPr>
              <a:t>= drugs used to control anxiety and agitation.</a:t>
            </a:r>
          </a:p>
        </p:txBody>
      </p:sp>
      <p:sp>
        <p:nvSpPr>
          <p:cNvPr id="4" name="Action Button: Back or Previous 3">
            <a:hlinkClick r:id="" action="ppaction://hlinkshowjump?jump=lastslideviewed" highlightClick="1"/>
          </p:cNvPr>
          <p:cNvSpPr/>
          <p:nvPr/>
        </p:nvSpPr>
        <p:spPr>
          <a:xfrm>
            <a:off x="152400" y="6172200"/>
            <a:ext cx="685800" cy="533400"/>
          </a:xfrm>
          <a:prstGeom prst="actionButtonBackPrevious">
            <a:avLst/>
          </a:prstGeom>
          <a:solidFill>
            <a:schemeClr val="accent6">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Title 1"/>
          <p:cNvSpPr>
            <a:spLocks noGrp="1"/>
          </p:cNvSpPr>
          <p:nvPr>
            <p:ph type="title"/>
          </p:nvPr>
        </p:nvSpPr>
        <p:spPr/>
        <p:txBody>
          <a:bodyPr/>
          <a:lstStyle/>
          <a:p>
            <a:pPr eaLnBrk="1" hangingPunct="1"/>
            <a:r>
              <a:rPr lang="en-US" altLang="en-US" dirty="0">
                <a:latin typeface="Arial" charset="0"/>
                <a:ea typeface="Arial" charset="0"/>
                <a:cs typeface="Arial" charset="0"/>
              </a:rPr>
              <a:t>Antidepressant Drugs</a:t>
            </a:r>
          </a:p>
        </p:txBody>
      </p:sp>
      <p:sp>
        <p:nvSpPr>
          <p:cNvPr id="168963" name="Content Placeholder 2"/>
          <p:cNvSpPr>
            <a:spLocks noGrp="1"/>
          </p:cNvSpPr>
          <p:nvPr>
            <p:ph idx="1"/>
          </p:nvPr>
        </p:nvSpPr>
        <p:spPr/>
        <p:txBody>
          <a:bodyPr/>
          <a:lstStyle/>
          <a:p>
            <a:pPr eaLnBrk="1" hangingPunct="1">
              <a:buFont typeface="Arial" charset="0"/>
              <a:buNone/>
            </a:pPr>
            <a:r>
              <a:rPr lang="en-US" altLang="en-US" dirty="0">
                <a:latin typeface="Arial" charset="0"/>
                <a:ea typeface="Arial" charset="0"/>
                <a:cs typeface="Arial" charset="0"/>
              </a:rPr>
              <a:t>= drugs used to treat depression, anxiety disorders, obsessive-compulsive disorders, and posttraumatic stress disorder.  (Several widely used antidepressants are </a:t>
            </a:r>
            <a:r>
              <a:rPr lang="en-US" altLang="en-US" i="1" dirty="0">
                <a:latin typeface="Arial" charset="0"/>
                <a:ea typeface="Arial" charset="0"/>
                <a:cs typeface="Arial" charset="0"/>
              </a:rPr>
              <a:t>selective serotonin reuptake inhibitors – SSRIs</a:t>
            </a:r>
            <a:r>
              <a:rPr lang="en-US" altLang="en-US" dirty="0">
                <a:latin typeface="Arial" charset="0"/>
                <a:ea typeface="Arial" charset="0"/>
                <a:cs typeface="Arial" charset="0"/>
              </a:rPr>
              <a:t>.)</a:t>
            </a:r>
          </a:p>
        </p:txBody>
      </p:sp>
      <p:sp>
        <p:nvSpPr>
          <p:cNvPr id="4" name="Action Button: Back or Previous 3">
            <a:hlinkClick r:id="" action="ppaction://hlinkshowjump?jump=lastslideviewed" highlightClick="1"/>
          </p:cNvPr>
          <p:cNvSpPr/>
          <p:nvPr/>
        </p:nvSpPr>
        <p:spPr>
          <a:xfrm>
            <a:off x="152400" y="6172200"/>
            <a:ext cx="685800" cy="533400"/>
          </a:xfrm>
          <a:prstGeom prst="actionButtonBackPrevious">
            <a:avLst/>
          </a:prstGeom>
          <a:solidFill>
            <a:schemeClr val="accent6">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Title 1"/>
          <p:cNvSpPr>
            <a:spLocks noGrp="1"/>
          </p:cNvSpPr>
          <p:nvPr>
            <p:ph type="title"/>
          </p:nvPr>
        </p:nvSpPr>
        <p:spPr/>
        <p:txBody>
          <a:bodyPr/>
          <a:lstStyle/>
          <a:p>
            <a:pPr eaLnBrk="1" hangingPunct="1"/>
            <a:r>
              <a:rPr lang="en-US" altLang="en-US" dirty="0">
                <a:latin typeface="Arial" charset="0"/>
                <a:ea typeface="Arial" charset="0"/>
                <a:cs typeface="Arial" charset="0"/>
              </a:rPr>
              <a:t>Electroconvulsive Therapy (ECT)</a:t>
            </a:r>
          </a:p>
        </p:txBody>
      </p:sp>
      <p:sp>
        <p:nvSpPr>
          <p:cNvPr id="169987" name="Content Placeholder 2"/>
          <p:cNvSpPr>
            <a:spLocks noGrp="1"/>
          </p:cNvSpPr>
          <p:nvPr>
            <p:ph idx="1"/>
          </p:nvPr>
        </p:nvSpPr>
        <p:spPr/>
        <p:txBody>
          <a:bodyPr/>
          <a:lstStyle/>
          <a:p>
            <a:pPr eaLnBrk="1" hangingPunct="1">
              <a:buFont typeface="Arial" charset="0"/>
              <a:buNone/>
            </a:pPr>
            <a:r>
              <a:rPr lang="en-US" altLang="en-US" dirty="0">
                <a:latin typeface="Arial" charset="0"/>
                <a:ea typeface="Arial" charset="0"/>
                <a:cs typeface="Arial" charset="0"/>
              </a:rPr>
              <a:t>= a biomedical therapy for severely depressed patients in which a brief electric current is sent through the brain of an anesthetized patient.</a:t>
            </a:r>
          </a:p>
        </p:txBody>
      </p:sp>
      <p:sp>
        <p:nvSpPr>
          <p:cNvPr id="4" name="Action Button: Back or Previous 3">
            <a:hlinkClick r:id="" action="ppaction://hlinkshowjump?jump=lastslideviewed" highlightClick="1"/>
          </p:cNvPr>
          <p:cNvSpPr/>
          <p:nvPr/>
        </p:nvSpPr>
        <p:spPr>
          <a:xfrm>
            <a:off x="152400" y="6172200"/>
            <a:ext cx="685800" cy="533400"/>
          </a:xfrm>
          <a:prstGeom prst="actionButtonBackPrevious">
            <a:avLst/>
          </a:prstGeom>
          <a:solidFill>
            <a:schemeClr val="accent6">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Title 1"/>
          <p:cNvSpPr>
            <a:spLocks noGrp="1"/>
          </p:cNvSpPr>
          <p:nvPr>
            <p:ph type="title"/>
          </p:nvPr>
        </p:nvSpPr>
        <p:spPr/>
        <p:txBody>
          <a:bodyPr>
            <a:normAutofit fontScale="90000"/>
          </a:bodyPr>
          <a:lstStyle/>
          <a:p>
            <a:pPr eaLnBrk="1" hangingPunct="1"/>
            <a:r>
              <a:rPr lang="en-US" altLang="en-US" dirty="0">
                <a:latin typeface="Arial" charset="0"/>
                <a:ea typeface="Arial" charset="0"/>
                <a:cs typeface="Arial" charset="0"/>
              </a:rPr>
              <a:t>Repetitive Transcranial Magnetic Stimulation (rTMS)</a:t>
            </a:r>
          </a:p>
        </p:txBody>
      </p:sp>
      <p:sp>
        <p:nvSpPr>
          <p:cNvPr id="171011" name="Content Placeholder 2"/>
          <p:cNvSpPr>
            <a:spLocks noGrp="1"/>
          </p:cNvSpPr>
          <p:nvPr>
            <p:ph idx="1"/>
          </p:nvPr>
        </p:nvSpPr>
        <p:spPr/>
        <p:txBody>
          <a:bodyPr/>
          <a:lstStyle/>
          <a:p>
            <a:pPr eaLnBrk="1" hangingPunct="1">
              <a:buFont typeface="Arial" charset="0"/>
              <a:buNone/>
            </a:pPr>
            <a:r>
              <a:rPr lang="en-US" altLang="en-US" dirty="0">
                <a:latin typeface="Arial" charset="0"/>
                <a:ea typeface="Arial" charset="0"/>
                <a:cs typeface="Arial" charset="0"/>
              </a:rPr>
              <a:t>= the application of repeated pulses of magnetic energy to the brain; used to stimulate or suppress brain activity.</a:t>
            </a:r>
          </a:p>
        </p:txBody>
      </p:sp>
      <p:sp>
        <p:nvSpPr>
          <p:cNvPr id="4" name="Action Button: Back or Previous 3">
            <a:hlinkClick r:id="" action="ppaction://hlinkshowjump?jump=lastslideviewed" highlightClick="1"/>
          </p:cNvPr>
          <p:cNvSpPr/>
          <p:nvPr/>
        </p:nvSpPr>
        <p:spPr>
          <a:xfrm>
            <a:off x="152400" y="6172200"/>
            <a:ext cx="685800" cy="533400"/>
          </a:xfrm>
          <a:prstGeom prst="actionButtonBackPrevious">
            <a:avLst/>
          </a:prstGeom>
          <a:solidFill>
            <a:schemeClr val="accent6">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Title 1"/>
          <p:cNvSpPr>
            <a:spLocks noGrp="1"/>
          </p:cNvSpPr>
          <p:nvPr>
            <p:ph type="title"/>
          </p:nvPr>
        </p:nvSpPr>
        <p:spPr/>
        <p:txBody>
          <a:bodyPr/>
          <a:lstStyle/>
          <a:p>
            <a:pPr eaLnBrk="1" hangingPunct="1"/>
            <a:r>
              <a:rPr lang="en-US" altLang="en-US" dirty="0">
                <a:latin typeface="Arial" charset="0"/>
                <a:ea typeface="Arial" charset="0"/>
                <a:cs typeface="Arial" charset="0"/>
              </a:rPr>
              <a:t>Psychosurgery</a:t>
            </a:r>
          </a:p>
        </p:txBody>
      </p:sp>
      <p:sp>
        <p:nvSpPr>
          <p:cNvPr id="172035" name="Content Placeholder 2"/>
          <p:cNvSpPr>
            <a:spLocks noGrp="1"/>
          </p:cNvSpPr>
          <p:nvPr>
            <p:ph idx="1"/>
          </p:nvPr>
        </p:nvSpPr>
        <p:spPr/>
        <p:txBody>
          <a:bodyPr/>
          <a:lstStyle/>
          <a:p>
            <a:pPr eaLnBrk="1" hangingPunct="1">
              <a:buFont typeface="Arial" charset="0"/>
              <a:buNone/>
            </a:pPr>
            <a:r>
              <a:rPr lang="en-US" altLang="en-US" dirty="0">
                <a:latin typeface="Arial" charset="0"/>
                <a:ea typeface="Arial" charset="0"/>
                <a:cs typeface="Arial" charset="0"/>
              </a:rPr>
              <a:t>= surgery that removes or destroys brain tissue in an effort to change behavior.</a:t>
            </a:r>
          </a:p>
        </p:txBody>
      </p:sp>
      <p:sp>
        <p:nvSpPr>
          <p:cNvPr id="4" name="Action Button: Back or Previous 3">
            <a:hlinkClick r:id="" action="ppaction://hlinkshowjump?jump=lastslideviewed" highlightClick="1"/>
          </p:cNvPr>
          <p:cNvSpPr/>
          <p:nvPr/>
        </p:nvSpPr>
        <p:spPr>
          <a:xfrm>
            <a:off x="152400" y="6172200"/>
            <a:ext cx="685800" cy="533400"/>
          </a:xfrm>
          <a:prstGeom prst="actionButtonBackPrevious">
            <a:avLst/>
          </a:prstGeom>
          <a:solidFill>
            <a:schemeClr val="accent6">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Title 1"/>
          <p:cNvSpPr>
            <a:spLocks noGrp="1"/>
          </p:cNvSpPr>
          <p:nvPr>
            <p:ph type="title"/>
          </p:nvPr>
        </p:nvSpPr>
        <p:spPr/>
        <p:txBody>
          <a:bodyPr/>
          <a:lstStyle/>
          <a:p>
            <a:pPr eaLnBrk="1" hangingPunct="1"/>
            <a:r>
              <a:rPr lang="en-US" altLang="en-US" dirty="0">
                <a:latin typeface="Arial" charset="0"/>
                <a:ea typeface="Arial" charset="0"/>
                <a:cs typeface="Arial" charset="0"/>
              </a:rPr>
              <a:t>Lobotomy</a:t>
            </a:r>
          </a:p>
        </p:txBody>
      </p:sp>
      <p:sp>
        <p:nvSpPr>
          <p:cNvPr id="173059" name="Content Placeholder 2"/>
          <p:cNvSpPr>
            <a:spLocks noGrp="1"/>
          </p:cNvSpPr>
          <p:nvPr>
            <p:ph idx="1"/>
          </p:nvPr>
        </p:nvSpPr>
        <p:spPr/>
        <p:txBody>
          <a:bodyPr/>
          <a:lstStyle/>
          <a:p>
            <a:pPr eaLnBrk="1" hangingPunct="1">
              <a:buFont typeface="Arial" charset="0"/>
              <a:buNone/>
            </a:pPr>
            <a:r>
              <a:rPr lang="en-US" altLang="en-US" dirty="0">
                <a:latin typeface="Arial" charset="0"/>
                <a:ea typeface="Arial" charset="0"/>
                <a:cs typeface="Arial" charset="0"/>
              </a:rPr>
              <a:t>= a now-rare psychosurgical procedure once used to calm uncontrollably emotional or violent patients.  The procedure cut the nerves connecting the frontal lobes to the emotion-controlling centers of the inner brain.</a:t>
            </a:r>
          </a:p>
        </p:txBody>
      </p:sp>
      <p:sp>
        <p:nvSpPr>
          <p:cNvPr id="4" name="Action Button: Back or Previous 3">
            <a:hlinkClick r:id="" action="ppaction://hlinkshowjump?jump=lastslideviewed" highlightClick="1"/>
          </p:cNvPr>
          <p:cNvSpPr/>
          <p:nvPr/>
        </p:nvSpPr>
        <p:spPr>
          <a:xfrm>
            <a:off x="152400" y="6172200"/>
            <a:ext cx="685800" cy="533400"/>
          </a:xfrm>
          <a:prstGeom prst="actionButtonBackPrevious">
            <a:avLst/>
          </a:prstGeom>
          <a:solidFill>
            <a:schemeClr val="accent6">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4"/>
          <p:cNvSpPr>
            <a:spLocks noGrp="1"/>
          </p:cNvSpPr>
          <p:nvPr>
            <p:ph type="title"/>
          </p:nvPr>
        </p:nvSpPr>
        <p:spPr>
          <a:xfrm>
            <a:off x="0" y="-381000"/>
            <a:ext cx="9144000" cy="1630363"/>
          </a:xfrm>
        </p:spPr>
        <p:txBody>
          <a:bodyPr/>
          <a:lstStyle/>
          <a:p>
            <a:pPr eaLnBrk="1" hangingPunct="1"/>
            <a:r>
              <a:rPr lang="en-US" altLang="en-US" sz="4800" b="1" dirty="0">
                <a:latin typeface="Arial" charset="0"/>
                <a:ea typeface="Arial" charset="0"/>
                <a:cs typeface="Arial" charset="0"/>
              </a:rPr>
              <a:t>Humanistic Therapies</a:t>
            </a:r>
          </a:p>
        </p:txBody>
      </p:sp>
      <p:sp>
        <p:nvSpPr>
          <p:cNvPr id="15363" name="Content Placeholder 2"/>
          <p:cNvSpPr txBox="1">
            <a:spLocks/>
          </p:cNvSpPr>
          <p:nvPr/>
        </p:nvSpPr>
        <p:spPr bwMode="auto">
          <a:xfrm>
            <a:off x="76200" y="1371600"/>
            <a:ext cx="91440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defRPr>
            </a:lvl9pPr>
          </a:lstStyle>
          <a:p>
            <a:pPr eaLnBrk="1" hangingPunct="1"/>
            <a:r>
              <a:rPr lang="en-US" altLang="en-US" sz="4000" dirty="0">
                <a:latin typeface="Arial" charset="0"/>
                <a:ea typeface="Arial" charset="0"/>
                <a:cs typeface="Arial" charset="0"/>
                <a:hlinkClick r:id="rId3" action="ppaction://hlinksldjump"/>
              </a:rPr>
              <a:t>Client-centered therapy</a:t>
            </a:r>
            <a:endParaRPr lang="en-US" altLang="en-US" sz="4000" dirty="0">
              <a:latin typeface="Arial" charset="0"/>
              <a:ea typeface="Arial" charset="0"/>
              <a:cs typeface="Arial" charset="0"/>
            </a:endParaRPr>
          </a:p>
          <a:p>
            <a:pPr lvl="1" eaLnBrk="1" hangingPunct="1"/>
            <a:r>
              <a:rPr lang="en-US" altLang="en-US" sz="3600" dirty="0">
                <a:latin typeface="Arial" charset="0"/>
                <a:ea typeface="Arial" charset="0"/>
                <a:cs typeface="Arial" charset="0"/>
              </a:rPr>
              <a:t>Nondirective therapy  </a:t>
            </a:r>
            <a:r>
              <a:rPr lang="en-US" altLang="en-US" sz="2400" dirty="0">
                <a:latin typeface="Arial" charset="0"/>
                <a:ea typeface="Arial" charset="0"/>
                <a:cs typeface="Arial" charset="0"/>
              </a:rPr>
              <a:t>(people not patients)</a:t>
            </a:r>
            <a:endParaRPr lang="en-US" altLang="en-US" sz="3600" dirty="0">
              <a:latin typeface="Arial" charset="0"/>
              <a:ea typeface="Arial" charset="0"/>
              <a:cs typeface="Arial" charset="0"/>
            </a:endParaRPr>
          </a:p>
          <a:p>
            <a:pPr lvl="1" eaLnBrk="1" hangingPunct="1"/>
            <a:r>
              <a:rPr lang="en-US" altLang="en-US" sz="3600" dirty="0">
                <a:latin typeface="Arial" charset="0"/>
                <a:ea typeface="Arial" charset="0"/>
                <a:cs typeface="Arial" charset="0"/>
              </a:rPr>
              <a:t>Genuineness, acceptance, and empathy</a:t>
            </a:r>
          </a:p>
          <a:p>
            <a:pPr lvl="1" eaLnBrk="1" hangingPunct="1"/>
            <a:r>
              <a:rPr lang="en-US" altLang="en-US" sz="3600" dirty="0">
                <a:latin typeface="Arial" charset="0"/>
                <a:ea typeface="Arial" charset="0"/>
                <a:cs typeface="Arial" charset="0"/>
                <a:hlinkClick r:id="rId4" action="ppaction://hlinksldjump"/>
              </a:rPr>
              <a:t>Active listening</a:t>
            </a:r>
            <a:endParaRPr lang="en-US" altLang="en-US" sz="3600" dirty="0">
              <a:latin typeface="Arial" charset="0"/>
              <a:ea typeface="Arial" charset="0"/>
              <a:cs typeface="Arial" charset="0"/>
            </a:endParaRPr>
          </a:p>
          <a:p>
            <a:pPr lvl="2" eaLnBrk="1" hangingPunct="1"/>
            <a:r>
              <a:rPr lang="en-US" altLang="en-US" sz="3200" dirty="0">
                <a:latin typeface="Arial" charset="0"/>
                <a:ea typeface="Arial" charset="0"/>
                <a:cs typeface="Arial" charset="0"/>
              </a:rPr>
              <a:t>Paraphrase</a:t>
            </a:r>
            <a:r>
              <a:rPr lang="en-US" altLang="en-US" dirty="0">
                <a:latin typeface="Arial" charset="0"/>
                <a:ea typeface="Arial" charset="0"/>
                <a:cs typeface="Arial" charset="0"/>
              </a:rPr>
              <a:t> (use people's own words)</a:t>
            </a:r>
            <a:endParaRPr lang="en-US" altLang="en-US" sz="3200" dirty="0">
              <a:latin typeface="Arial" charset="0"/>
              <a:ea typeface="Arial" charset="0"/>
              <a:cs typeface="Arial" charset="0"/>
            </a:endParaRPr>
          </a:p>
          <a:p>
            <a:pPr lvl="2" eaLnBrk="1" hangingPunct="1"/>
            <a:r>
              <a:rPr lang="en-US" altLang="en-US" sz="3200" dirty="0">
                <a:latin typeface="Arial" charset="0"/>
                <a:ea typeface="Arial" charset="0"/>
                <a:cs typeface="Arial" charset="0"/>
              </a:rPr>
              <a:t>Invite clarification </a:t>
            </a:r>
            <a:r>
              <a:rPr lang="en-US" altLang="en-US" dirty="0">
                <a:latin typeface="Arial" charset="0"/>
                <a:ea typeface="Arial" charset="0"/>
                <a:cs typeface="Arial" charset="0"/>
              </a:rPr>
              <a:t>("can you provide an example?")</a:t>
            </a:r>
            <a:endParaRPr lang="en-US" altLang="en-US" sz="3200" dirty="0">
              <a:latin typeface="Arial" charset="0"/>
              <a:ea typeface="Arial" charset="0"/>
              <a:cs typeface="Arial" charset="0"/>
            </a:endParaRPr>
          </a:p>
          <a:p>
            <a:pPr lvl="2" eaLnBrk="1" hangingPunct="1"/>
            <a:r>
              <a:rPr lang="en-US" altLang="en-US" sz="3200" dirty="0">
                <a:latin typeface="Arial" charset="0"/>
                <a:ea typeface="Arial" charset="0"/>
                <a:cs typeface="Arial" charset="0"/>
              </a:rPr>
              <a:t>Reflect feelings </a:t>
            </a:r>
            <a:r>
              <a:rPr lang="en-US" altLang="en-US" dirty="0">
                <a:latin typeface="Arial" charset="0"/>
                <a:ea typeface="Arial" charset="0"/>
                <a:cs typeface="Arial" charset="0"/>
              </a:rPr>
              <a:t>("it sounds frustrating")</a:t>
            </a:r>
            <a:endParaRPr lang="en-US" altLang="en-US" sz="3200" dirty="0">
              <a:latin typeface="Arial" charset="0"/>
              <a:ea typeface="Arial" charset="0"/>
              <a:cs typeface="Arial" charset="0"/>
            </a:endParaRPr>
          </a:p>
          <a:p>
            <a:pPr lvl="1" eaLnBrk="1" hangingPunct="1"/>
            <a:r>
              <a:rPr lang="en-US" altLang="en-US" sz="3600" dirty="0">
                <a:latin typeface="Arial" charset="0"/>
                <a:ea typeface="Arial" charset="0"/>
                <a:cs typeface="Arial" charset="0"/>
                <a:hlinkClick r:id="rId5" action="ppaction://hlinksldjump"/>
              </a:rPr>
              <a:t>Unconditional positive regard</a:t>
            </a:r>
            <a:endParaRPr lang="en-US" altLang="en-US" sz="3200" dirty="0">
              <a:latin typeface="Arial" charset="0"/>
              <a:ea typeface="Arial" charset="0"/>
              <a:cs typeface="Arial"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4"/>
          <p:cNvSpPr>
            <a:spLocks noGrp="1"/>
          </p:cNvSpPr>
          <p:nvPr>
            <p:ph type="title"/>
          </p:nvPr>
        </p:nvSpPr>
        <p:spPr>
          <a:xfrm>
            <a:off x="0" y="-76200"/>
            <a:ext cx="9144000" cy="1630363"/>
          </a:xfrm>
        </p:spPr>
        <p:txBody>
          <a:bodyPr/>
          <a:lstStyle/>
          <a:p>
            <a:pPr eaLnBrk="1" hangingPunct="1"/>
            <a:r>
              <a:rPr lang="en-US" altLang="en-US" sz="3200" dirty="0">
                <a:latin typeface="Arial" charset="0"/>
                <a:ea typeface="Arial" charset="0"/>
                <a:cs typeface="Arial" charset="0"/>
              </a:rPr>
              <a:t>Psychoanalysis and Psychodynamic Therapy</a:t>
            </a:r>
            <a:r>
              <a:rPr lang="en-US" altLang="en-US" sz="4800" dirty="0">
                <a:latin typeface="Arial" charset="0"/>
                <a:ea typeface="Arial" charset="0"/>
                <a:cs typeface="Arial" charset="0"/>
              </a:rPr>
              <a:t/>
            </a:r>
            <a:br>
              <a:rPr lang="en-US" altLang="en-US" sz="4800" dirty="0">
                <a:latin typeface="Arial" charset="0"/>
                <a:ea typeface="Arial" charset="0"/>
                <a:cs typeface="Arial" charset="0"/>
              </a:rPr>
            </a:br>
            <a:r>
              <a:rPr lang="en-US" altLang="en-US" sz="4800" dirty="0">
                <a:latin typeface="Arial" charset="0"/>
                <a:ea typeface="Arial" charset="0"/>
                <a:cs typeface="Arial" charset="0"/>
              </a:rPr>
              <a:t>Psychodynamic Therapy</a:t>
            </a:r>
          </a:p>
        </p:txBody>
      </p:sp>
      <p:sp>
        <p:nvSpPr>
          <p:cNvPr id="12291" name="Content Placeholder 2"/>
          <p:cNvSpPr txBox="1">
            <a:spLocks/>
          </p:cNvSpPr>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defRPr>
            </a:lvl9pPr>
          </a:lstStyle>
          <a:p>
            <a:pPr eaLnBrk="1" hangingPunct="1"/>
            <a:r>
              <a:rPr lang="en-US" altLang="en-US" sz="4000" dirty="0">
                <a:latin typeface="Arial" charset="0"/>
                <a:ea typeface="Arial" charset="0"/>
                <a:cs typeface="Arial" charset="0"/>
                <a:hlinkClick r:id="rId3" action="ppaction://hlinksldjump"/>
              </a:rPr>
              <a:t>Psychodynamic therapy</a:t>
            </a:r>
            <a:endParaRPr lang="en-US" altLang="en-US" sz="4000" dirty="0">
              <a:latin typeface="Arial" charset="0"/>
              <a:ea typeface="Arial" charset="0"/>
              <a:cs typeface="Arial" charset="0"/>
            </a:endParaRPr>
          </a:p>
          <a:p>
            <a:pPr lvl="1" eaLnBrk="1" hangingPunct="1"/>
            <a:r>
              <a:rPr lang="en-US" altLang="en-US" sz="3600" dirty="0">
                <a:latin typeface="Arial" charset="0"/>
                <a:ea typeface="Arial" charset="0"/>
                <a:cs typeface="Arial" charset="0"/>
              </a:rPr>
              <a:t>Aims of psychodynamic therapy</a:t>
            </a:r>
          </a:p>
          <a:p>
            <a:pPr lvl="1" eaLnBrk="1" hangingPunct="1"/>
            <a:r>
              <a:rPr lang="en-US" altLang="en-US" sz="3600" dirty="0">
                <a:latin typeface="Arial" charset="0"/>
                <a:ea typeface="Arial" charset="0"/>
                <a:cs typeface="Arial" charset="0"/>
              </a:rPr>
              <a:t>Hopes to help patients understand their symptoms.</a:t>
            </a:r>
          </a:p>
          <a:p>
            <a:pPr lvl="1" eaLnBrk="1" hangingPunct="1"/>
            <a:r>
              <a:rPr lang="en-US" altLang="en-US" sz="3600" dirty="0">
                <a:latin typeface="Arial" charset="0"/>
                <a:ea typeface="Arial" charset="0"/>
                <a:cs typeface="Arial" charset="0"/>
              </a:rPr>
              <a:t>Important Relationships </a:t>
            </a:r>
          </a:p>
          <a:p>
            <a:pPr marL="457200" lvl="1" indent="0" eaLnBrk="1" hangingPunct="1">
              <a:buNone/>
            </a:pPr>
            <a:r>
              <a:rPr lang="en-US" altLang="en-US" sz="3600" dirty="0">
                <a:latin typeface="Arial" charset="0"/>
                <a:ea typeface="Arial" charset="0"/>
                <a:cs typeface="Arial" charset="0"/>
              </a:rPr>
              <a:t>-childhood experiences </a:t>
            </a:r>
          </a:p>
        </p:txBody>
      </p:sp>
      <p:pic>
        <p:nvPicPr>
          <p:cNvPr id="2" name="Picture 1"/>
          <p:cNvPicPr>
            <a:picLocks noChangeAspect="1"/>
          </p:cNvPicPr>
          <p:nvPr/>
        </p:nvPicPr>
        <p:blipFill>
          <a:blip r:embed="rId4"/>
          <a:stretch>
            <a:fillRect/>
          </a:stretch>
        </p:blipFill>
        <p:spPr>
          <a:xfrm>
            <a:off x="5445359" y="5518393"/>
            <a:ext cx="3241441" cy="121554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71838" y="763588"/>
            <a:ext cx="2945648" cy="1293812"/>
          </a:xfrm>
        </p:spPr>
        <p:txBody>
          <a:bodyPr>
            <a:normAutofit/>
          </a:bodyPr>
          <a:lstStyle/>
          <a:p>
            <a:r>
              <a:rPr lang="en-US" dirty="0"/>
              <a:t>Exit ticket</a:t>
            </a:r>
          </a:p>
        </p:txBody>
      </p:sp>
      <p:sp>
        <p:nvSpPr>
          <p:cNvPr id="3" name="TextBox 2"/>
          <p:cNvSpPr txBox="1"/>
          <p:nvPr/>
        </p:nvSpPr>
        <p:spPr>
          <a:xfrm>
            <a:off x="3087688" y="2200708"/>
            <a:ext cx="3405628" cy="4832092"/>
          </a:xfrm>
          <a:prstGeom prst="rect">
            <a:avLst/>
          </a:prstGeom>
        </p:spPr>
        <p:txBody>
          <a:bodyPr rtlCol="0">
            <a:spAutoFit/>
          </a:bodyPr>
          <a:lstStyle/>
          <a:p>
            <a:pPr algn="ctr"/>
            <a:r>
              <a:rPr lang="en-US" sz="2800" dirty="0">
                <a:latin typeface="Arial Black"/>
              </a:rPr>
              <a:t>Many clinical psychologist incorporate a variety of approaches into their therapy they are said to take an ___________ approach.</a:t>
            </a:r>
          </a:p>
          <a:p>
            <a:pPr algn="ctr"/>
            <a:endParaRPr lang="en-US" sz="2800" dirty="0">
              <a:latin typeface="Arial Black"/>
            </a:endParaRPr>
          </a:p>
        </p:txBody>
      </p:sp>
    </p:spTree>
    <p:extLst>
      <p:ext uri="{BB962C8B-B14F-4D97-AF65-F5344CB8AC3E}">
        <p14:creationId xmlns:p14="http://schemas.microsoft.com/office/powerpoint/2010/main" val="11694769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Daily drill </a:t>
            </a:r>
          </a:p>
        </p:txBody>
      </p:sp>
      <p:sp>
        <p:nvSpPr>
          <p:cNvPr id="4" name="Content Placeholder 3"/>
          <p:cNvSpPr>
            <a:spLocks noGrp="1"/>
          </p:cNvSpPr>
          <p:nvPr>
            <p:ph idx="1"/>
          </p:nvPr>
        </p:nvSpPr>
        <p:spPr/>
        <p:txBody>
          <a:bodyPr/>
          <a:lstStyle/>
          <a:p>
            <a:pPr marL="0" indent="0">
              <a:buNone/>
            </a:pPr>
            <a:r>
              <a:rPr lang="en-US" dirty="0"/>
              <a:t> SWBAT about behavior, Cognitive, and group therapies for disorders </a:t>
            </a:r>
          </a:p>
          <a:p>
            <a:pPr marL="0" indent="0">
              <a:buNone/>
            </a:pPr>
            <a:r>
              <a:rPr lang="en-US" dirty="0"/>
              <a:t>DQ: behavior therapy is..? </a:t>
            </a:r>
          </a:p>
          <a:p>
            <a:pPr marL="0" indent="0">
              <a:buNone/>
            </a:pPr>
            <a:endParaRPr lang="en-US" dirty="0"/>
          </a:p>
        </p:txBody>
      </p:sp>
      <p:sp>
        <p:nvSpPr>
          <p:cNvPr id="3" name="TextBox 2"/>
          <p:cNvSpPr txBox="1"/>
          <p:nvPr/>
        </p:nvSpPr>
        <p:spPr>
          <a:xfrm>
            <a:off x="6854805" y="228600"/>
            <a:ext cx="1774845" cy="646331"/>
          </a:xfrm>
          <a:prstGeom prst="rect">
            <a:avLst/>
          </a:prstGeom>
          <a:noFill/>
        </p:spPr>
        <p:txBody>
          <a:bodyPr wrap="none" rtlCol="0">
            <a:spAutoFit/>
          </a:bodyPr>
          <a:lstStyle/>
          <a:p>
            <a:r>
              <a:rPr lang="en-US" sz="3600" dirty="0" smtClean="0"/>
              <a:t>3-30-16</a:t>
            </a:r>
            <a:endParaRPr lang="en-US" sz="3600" dirty="0"/>
          </a:p>
        </p:txBody>
      </p:sp>
    </p:spTree>
    <p:extLst>
      <p:ext uri="{BB962C8B-B14F-4D97-AF65-F5344CB8AC3E}">
        <p14:creationId xmlns:p14="http://schemas.microsoft.com/office/powerpoint/2010/main" val="19905202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Daily drill </a:t>
            </a:r>
          </a:p>
        </p:txBody>
      </p:sp>
      <p:sp>
        <p:nvSpPr>
          <p:cNvPr id="4" name="Content Placeholder 3"/>
          <p:cNvSpPr>
            <a:spLocks noGrp="1"/>
          </p:cNvSpPr>
          <p:nvPr>
            <p:ph idx="1"/>
          </p:nvPr>
        </p:nvSpPr>
        <p:spPr/>
        <p:txBody>
          <a:bodyPr/>
          <a:lstStyle/>
          <a:p>
            <a:pPr marL="0" indent="0">
              <a:buNone/>
            </a:pPr>
            <a:r>
              <a:rPr lang="en-US" dirty="0"/>
              <a:t> SWBAT about behavior, Cognitive, and group therapies for disorders </a:t>
            </a:r>
          </a:p>
          <a:p>
            <a:pPr marL="0" indent="0">
              <a:buNone/>
            </a:pPr>
            <a:r>
              <a:rPr lang="en-US" dirty="0"/>
              <a:t>DQ: behavior therapy is..? </a:t>
            </a:r>
          </a:p>
          <a:p>
            <a:pPr marL="0" indent="0">
              <a:buNone/>
            </a:pPr>
            <a:r>
              <a:rPr lang="en-US" dirty="0"/>
              <a:t>DA: therapy that applies learning principles to have </a:t>
            </a:r>
            <a:r>
              <a:rPr lang="en-US" dirty="0" smtClean="0"/>
              <a:t>elimination </a:t>
            </a:r>
            <a:r>
              <a:rPr lang="en-US" dirty="0"/>
              <a:t>of unwanted behaviors.</a:t>
            </a:r>
          </a:p>
          <a:p>
            <a:pPr marL="0" indent="0">
              <a:buNone/>
            </a:pPr>
            <a:endParaRPr lang="en-US" dirty="0"/>
          </a:p>
        </p:txBody>
      </p:sp>
      <p:sp>
        <p:nvSpPr>
          <p:cNvPr id="3" name="TextBox 2"/>
          <p:cNvSpPr txBox="1"/>
          <p:nvPr/>
        </p:nvSpPr>
        <p:spPr>
          <a:xfrm>
            <a:off x="6854805" y="228600"/>
            <a:ext cx="1774845" cy="646331"/>
          </a:xfrm>
          <a:prstGeom prst="rect">
            <a:avLst/>
          </a:prstGeom>
          <a:noFill/>
        </p:spPr>
        <p:txBody>
          <a:bodyPr wrap="none" rtlCol="0">
            <a:spAutoFit/>
          </a:bodyPr>
          <a:lstStyle/>
          <a:p>
            <a:r>
              <a:rPr lang="en-US" sz="3600" dirty="0" smtClean="0"/>
              <a:t>3-30-16</a:t>
            </a:r>
            <a:endParaRPr lang="en-US" sz="3600" dirty="0"/>
          </a:p>
        </p:txBody>
      </p:sp>
    </p:spTree>
    <p:extLst>
      <p:ext uri="{BB962C8B-B14F-4D97-AF65-F5344CB8AC3E}">
        <p14:creationId xmlns:p14="http://schemas.microsoft.com/office/powerpoint/2010/main" val="25421503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MODULE 71</a:t>
            </a:r>
            <a:br>
              <a:rPr lang="en-US" dirty="0"/>
            </a:br>
            <a:r>
              <a:rPr lang="en-US" dirty="0">
                <a:solidFill>
                  <a:srgbClr val="FFFFFF"/>
                </a:solidFill>
                <a:latin typeface="Century Gothic"/>
              </a:rPr>
              <a:t>Behavior, Cognitive, and group therapies</a:t>
            </a:r>
          </a:p>
        </p:txBody>
      </p:sp>
      <p:sp>
        <p:nvSpPr>
          <p:cNvPr id="3" name="Content Placeholder 2"/>
          <p:cNvSpPr>
            <a:spLocks noGrp="1"/>
          </p:cNvSpPr>
          <p:nvPr>
            <p:ph idx="1"/>
          </p:nvPr>
        </p:nvSpPr>
        <p:spPr/>
        <p:txBody>
          <a:bodyPr vert="horz" lIns="91440" tIns="45720" rIns="91440" bIns="45720" rtlCol="0" anchor="t">
            <a:normAutofit/>
          </a:bodyPr>
          <a:lstStyle/>
          <a:p>
            <a:r>
              <a:rPr lang="en-US" dirty="0"/>
              <a:t>Explain how the basic assumption of behavior therapy differs from those of psychodynamic and humanistic therapies, and describe the technique used in exposure therapies and aversive conditioning.</a:t>
            </a:r>
          </a:p>
          <a:p>
            <a:r>
              <a:rPr lang="en-US" dirty="0"/>
              <a:t>State the main premise of therapy based on operant conditioning principles, and describe the views of its proponents and critics.</a:t>
            </a:r>
          </a:p>
          <a:p>
            <a:r>
              <a:rPr lang="en-US" dirty="0"/>
              <a:t>Discuss the goal and technique of cognitive therapy and of cognitive-behavioral therapy.</a:t>
            </a:r>
          </a:p>
          <a:p>
            <a:r>
              <a:rPr lang="en-US" dirty="0"/>
              <a:t>Discuss the aims and benefits of group and family therapy.</a:t>
            </a:r>
          </a:p>
        </p:txBody>
      </p:sp>
    </p:spTree>
    <p:extLst>
      <p:ext uri="{BB962C8B-B14F-4D97-AF65-F5344CB8AC3E}">
        <p14:creationId xmlns:p14="http://schemas.microsoft.com/office/powerpoint/2010/main" val="41369807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4"/>
          <p:cNvSpPr>
            <a:spLocks noGrp="1"/>
          </p:cNvSpPr>
          <p:nvPr>
            <p:ph type="title"/>
          </p:nvPr>
        </p:nvSpPr>
        <p:spPr>
          <a:xfrm>
            <a:off x="0" y="-334963"/>
            <a:ext cx="9144000" cy="1630363"/>
          </a:xfrm>
        </p:spPr>
        <p:txBody>
          <a:bodyPr/>
          <a:lstStyle/>
          <a:p>
            <a:pPr eaLnBrk="1" hangingPunct="1"/>
            <a:r>
              <a:rPr lang="en-US" altLang="en-US" sz="4800" b="1" dirty="0">
                <a:latin typeface="Arial" charset="0"/>
                <a:ea typeface="Arial" charset="0"/>
                <a:cs typeface="Arial" charset="0"/>
              </a:rPr>
              <a:t>Behavior Therapies</a:t>
            </a:r>
          </a:p>
        </p:txBody>
      </p:sp>
      <p:sp>
        <p:nvSpPr>
          <p:cNvPr id="19459" name="Content Placeholder 2"/>
          <p:cNvSpPr txBox="1">
            <a:spLocks/>
          </p:cNvSpPr>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defRPr>
            </a:lvl9pPr>
          </a:lstStyle>
          <a:p>
            <a:pPr eaLnBrk="1" hangingPunct="1"/>
            <a:r>
              <a:rPr lang="en-US" altLang="en-US" sz="4000" dirty="0">
                <a:latin typeface="Arial" charset="0"/>
                <a:ea typeface="Arial" charset="0"/>
                <a:cs typeface="Arial" charset="0"/>
                <a:hlinkClick r:id="rId3" action="ppaction://hlinksldjump"/>
              </a:rPr>
              <a:t>Behavior Therapy</a:t>
            </a:r>
            <a:endParaRPr lang="en-US" altLang="en-US" sz="4000" dirty="0">
              <a:latin typeface="Arial" charset="0"/>
              <a:ea typeface="Arial" charset="0"/>
              <a:cs typeface="Arial" charset="0"/>
            </a:endParaRPr>
          </a:p>
          <a:p>
            <a:pPr lvl="1" eaLnBrk="1" hangingPunct="1"/>
            <a:r>
              <a:rPr lang="en-US" altLang="en-US" sz="2000" dirty="0">
                <a:latin typeface="Arial" charset="0"/>
                <a:ea typeface="Arial" charset="0"/>
                <a:cs typeface="Arial" charset="0"/>
              </a:rPr>
              <a:t>Classical conditioning </a:t>
            </a:r>
            <a:r>
              <a:rPr lang="en-US" altLang="en-US" sz="2000" dirty="0" smtClean="0">
                <a:latin typeface="Arial" charset="0"/>
                <a:ea typeface="Arial" charset="0"/>
                <a:cs typeface="Arial" charset="0"/>
              </a:rPr>
              <a:t>techniques- counterconditioning,exposure,systematic desensitization.</a:t>
            </a:r>
            <a:endParaRPr lang="en-US" altLang="en-US" sz="2000" dirty="0">
              <a:latin typeface="Arial" charset="0"/>
              <a:ea typeface="Arial" charset="0"/>
              <a:cs typeface="Arial" charset="0"/>
            </a:endParaRPr>
          </a:p>
          <a:p>
            <a:pPr lvl="1" eaLnBrk="1" hangingPunct="1"/>
            <a:r>
              <a:rPr lang="en-US" altLang="en-US" sz="2000" dirty="0" smtClean="0">
                <a:latin typeface="Arial" charset="0"/>
                <a:ea typeface="Arial" charset="0"/>
                <a:cs typeface="Arial" charset="0"/>
              </a:rPr>
              <a:t>Operant </a:t>
            </a:r>
            <a:r>
              <a:rPr lang="en-US" altLang="en-US" sz="2000" dirty="0">
                <a:latin typeface="Arial" charset="0"/>
                <a:ea typeface="Arial" charset="0"/>
                <a:cs typeface="Arial" charset="0"/>
              </a:rPr>
              <a:t>conditioning </a:t>
            </a:r>
            <a:r>
              <a:rPr lang="en-US" altLang="en-US" sz="2000" dirty="0" smtClean="0">
                <a:latin typeface="Arial" charset="0"/>
                <a:ea typeface="Arial" charset="0"/>
                <a:cs typeface="Arial" charset="0"/>
              </a:rPr>
              <a:t>techniques-token economy.</a:t>
            </a:r>
            <a:endParaRPr lang="en-US" altLang="en-US" sz="2000" dirty="0">
              <a:latin typeface="Arial" charset="0"/>
              <a:ea typeface="Arial" charset="0"/>
              <a:cs typeface="Arial" charset="0"/>
            </a:endParaRPr>
          </a:p>
        </p:txBody>
      </p:sp>
      <p:pic>
        <p:nvPicPr>
          <p:cNvPr id="2" name="Picture 1"/>
          <p:cNvPicPr>
            <a:picLocks noChangeAspect="1"/>
          </p:cNvPicPr>
          <p:nvPr/>
        </p:nvPicPr>
        <p:blipFill>
          <a:blip r:embed="rId4"/>
          <a:stretch>
            <a:fillRect/>
          </a:stretch>
        </p:blipFill>
        <p:spPr>
          <a:xfrm>
            <a:off x="1295495" y="3466427"/>
            <a:ext cx="5562600" cy="3057597"/>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4"/>
          <p:cNvSpPr>
            <a:spLocks noGrp="1"/>
          </p:cNvSpPr>
          <p:nvPr>
            <p:ph type="title"/>
          </p:nvPr>
        </p:nvSpPr>
        <p:spPr>
          <a:xfrm>
            <a:off x="0" y="-76200"/>
            <a:ext cx="9144000" cy="1630363"/>
          </a:xfrm>
        </p:spPr>
        <p:txBody>
          <a:bodyPr>
            <a:normAutofit fontScale="90000"/>
          </a:bodyPr>
          <a:lstStyle/>
          <a:p>
            <a:pPr eaLnBrk="1" hangingPunct="1"/>
            <a:r>
              <a:rPr lang="en-US" altLang="en-US" sz="3200" dirty="0">
                <a:latin typeface="Arial" charset="0"/>
                <a:ea typeface="Arial" charset="0"/>
                <a:cs typeface="Arial" charset="0"/>
              </a:rPr>
              <a:t>Behavior Therapies</a:t>
            </a:r>
            <a:r>
              <a:rPr lang="en-US" altLang="en-US" sz="4800" dirty="0">
                <a:latin typeface="Arial" charset="0"/>
                <a:ea typeface="Arial" charset="0"/>
                <a:cs typeface="Arial" charset="0"/>
              </a:rPr>
              <a:t/>
            </a:r>
            <a:br>
              <a:rPr lang="en-US" altLang="en-US" sz="4800" dirty="0">
                <a:latin typeface="Arial" charset="0"/>
                <a:ea typeface="Arial" charset="0"/>
                <a:cs typeface="Arial" charset="0"/>
              </a:rPr>
            </a:br>
            <a:r>
              <a:rPr lang="en-US" altLang="en-US" sz="4600" dirty="0">
                <a:latin typeface="Arial" charset="0"/>
                <a:ea typeface="Arial" charset="0"/>
                <a:cs typeface="Arial" charset="0"/>
              </a:rPr>
              <a:t>Classical Conditioning Techniques</a:t>
            </a:r>
          </a:p>
        </p:txBody>
      </p:sp>
      <p:sp>
        <p:nvSpPr>
          <p:cNvPr id="20483" name="Content Placeholder 2"/>
          <p:cNvSpPr txBox="1">
            <a:spLocks/>
          </p:cNvSpPr>
          <p:nvPr/>
        </p:nvSpPr>
        <p:spPr bwMode="auto">
          <a:xfrm>
            <a:off x="76200" y="14478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defRPr>
            </a:lvl9pPr>
          </a:lstStyle>
          <a:p>
            <a:pPr eaLnBrk="1" hangingPunct="1"/>
            <a:r>
              <a:rPr lang="en-US" altLang="en-US" sz="4000" dirty="0">
                <a:latin typeface="Arial" charset="0"/>
                <a:ea typeface="Arial" charset="0"/>
                <a:cs typeface="Arial" charset="0"/>
                <a:hlinkClick r:id="rId3" action="ppaction://hlinksldjump"/>
              </a:rPr>
              <a:t>Counterconditioning</a:t>
            </a:r>
            <a:r>
              <a:rPr lang="en-US" altLang="en-US" sz="4000" dirty="0">
                <a:latin typeface="Arial" charset="0"/>
                <a:ea typeface="Arial" charset="0"/>
                <a:cs typeface="Arial" charset="0"/>
              </a:rPr>
              <a:t>-</a:t>
            </a:r>
            <a:r>
              <a:rPr lang="en-US" altLang="en-US" sz="1800" dirty="0">
                <a:latin typeface="Arial" charset="0"/>
                <a:ea typeface="Arial" charset="0"/>
                <a:cs typeface="Arial" charset="0"/>
              </a:rPr>
              <a:t>Behavior</a:t>
            </a:r>
            <a:r>
              <a:rPr lang="en-US" altLang="en-US" sz="1800" dirty="0" smtClean="0">
                <a:latin typeface="Arial" charset="0"/>
                <a:ea typeface="Arial" charset="0"/>
                <a:cs typeface="Arial" charset="0"/>
              </a:rPr>
              <a:t> therapy that uses classical conditioning to envoys new responses to stimuli that are triggering unwanted responses.</a:t>
            </a:r>
            <a:endParaRPr lang="en-US" altLang="en-US" sz="4000" dirty="0">
              <a:latin typeface="Arial" charset="0"/>
              <a:ea typeface="Arial" charset="0"/>
              <a:cs typeface="Arial" charset="0"/>
            </a:endParaRPr>
          </a:p>
          <a:p>
            <a:pPr lvl="1" eaLnBrk="1" hangingPunct="1"/>
            <a:r>
              <a:rPr lang="en-US" altLang="en-US" sz="3600" dirty="0">
                <a:latin typeface="Arial" charset="0"/>
                <a:ea typeface="Arial" charset="0"/>
                <a:cs typeface="Arial" charset="0"/>
                <a:hlinkClick r:id="rId4" action="ppaction://hlinksldjump"/>
              </a:rPr>
              <a:t>Exposure therapies</a:t>
            </a:r>
            <a:r>
              <a:rPr lang="en-US" altLang="en-US" sz="3600" dirty="0">
                <a:latin typeface="Arial" charset="0"/>
                <a:ea typeface="Arial" charset="0"/>
                <a:cs typeface="Arial" charset="0"/>
              </a:rPr>
              <a:t>-</a:t>
            </a:r>
            <a:r>
              <a:rPr lang="en-US" altLang="en-US" sz="1800" dirty="0" smtClean="0">
                <a:latin typeface="Arial" charset="0"/>
                <a:ea typeface="Arial" charset="0"/>
                <a:cs typeface="Arial" charset="0"/>
              </a:rPr>
              <a:t> treatment by exposing people to things they fear or avoid.</a:t>
            </a:r>
            <a:endParaRPr lang="en-US" altLang="en-US" sz="3600" dirty="0">
              <a:latin typeface="Arial" charset="0"/>
              <a:ea typeface="Arial" charset="0"/>
              <a:cs typeface="Arial" charset="0"/>
            </a:endParaRPr>
          </a:p>
          <a:p>
            <a:pPr lvl="2" eaLnBrk="1" hangingPunct="1"/>
            <a:r>
              <a:rPr lang="en-US" altLang="en-US" sz="3200" dirty="0">
                <a:latin typeface="Arial" charset="0"/>
                <a:ea typeface="Arial" charset="0"/>
                <a:cs typeface="Arial" charset="0"/>
                <a:hlinkClick r:id="rId5" action="ppaction://hlinksldjump"/>
              </a:rPr>
              <a:t>Systematic desensitization</a:t>
            </a:r>
            <a:r>
              <a:rPr lang="en-US" altLang="en-US" sz="3200" dirty="0">
                <a:latin typeface="Arial" charset="0"/>
                <a:ea typeface="Arial" charset="0"/>
                <a:cs typeface="Arial" charset="0"/>
              </a:rPr>
              <a:t>-</a:t>
            </a:r>
            <a:r>
              <a:rPr lang="en-US" altLang="en-US" sz="1800" dirty="0" smtClean="0">
                <a:latin typeface="Arial" charset="0"/>
                <a:ea typeface="Arial" charset="0"/>
                <a:cs typeface="Arial" charset="0"/>
              </a:rPr>
              <a:t> a relaxed state that slowly exposes people to anxiety triggering stimuli.</a:t>
            </a:r>
            <a:endParaRPr lang="en-US" altLang="en-US" dirty="0">
              <a:latin typeface="Arial" charset="0"/>
              <a:ea typeface="Arial" charset="0"/>
              <a:cs typeface="Arial" charset="0"/>
            </a:endParaRPr>
          </a:p>
          <a:p>
            <a:pPr lvl="2" eaLnBrk="1" hangingPunct="1"/>
            <a:r>
              <a:rPr lang="en-US" altLang="en-US" sz="3200" dirty="0">
                <a:latin typeface="Arial" charset="0"/>
                <a:ea typeface="Arial" charset="0"/>
                <a:cs typeface="Arial" charset="0"/>
                <a:hlinkClick r:id="rId6" action="ppaction://hlinksldjump"/>
              </a:rPr>
              <a:t>Virtual reality exposure therapy</a:t>
            </a:r>
            <a:r>
              <a:rPr lang="en-US" altLang="en-US" sz="3200" dirty="0">
                <a:latin typeface="Arial" charset="0"/>
                <a:ea typeface="Arial" charset="0"/>
                <a:cs typeface="Arial" charset="0"/>
              </a:rPr>
              <a:t>-</a:t>
            </a:r>
            <a:r>
              <a:rPr lang="en-US" altLang="en-US" sz="1800" dirty="0">
                <a:latin typeface="Arial" charset="0"/>
                <a:ea typeface="Arial" charset="0"/>
                <a:cs typeface="Arial" charset="0"/>
              </a:rPr>
              <a:t>electronically</a:t>
            </a:r>
            <a:r>
              <a:rPr lang="en-US" altLang="en-US" sz="1800" dirty="0" smtClean="0">
                <a:latin typeface="Arial" charset="0"/>
                <a:ea typeface="Arial" charset="0"/>
                <a:cs typeface="Arial" charset="0"/>
              </a:rPr>
              <a:t> exposes people to their greatest fears.</a:t>
            </a:r>
            <a:endParaRPr lang="en-US" altLang="en-US" sz="3200" dirty="0">
              <a:latin typeface="Arial" charset="0"/>
              <a:ea typeface="Arial" charset="0"/>
              <a:cs typeface="Arial" charset="0"/>
            </a:endParaRPr>
          </a:p>
          <a:p>
            <a:pPr lvl="1" eaLnBrk="1" hangingPunct="1"/>
            <a:r>
              <a:rPr lang="en-US" altLang="en-US" sz="3600" dirty="0">
                <a:latin typeface="Arial" charset="0"/>
                <a:ea typeface="Arial" charset="0"/>
                <a:cs typeface="Arial" charset="0"/>
                <a:hlinkClick r:id="rId7" action="ppaction://hlinksldjump"/>
              </a:rPr>
              <a:t>Aversive conditioning</a:t>
            </a:r>
            <a:r>
              <a:rPr lang="en-US" altLang="en-US" sz="3600" dirty="0">
                <a:latin typeface="Arial" charset="0"/>
                <a:ea typeface="Arial" charset="0"/>
                <a:cs typeface="Arial" charset="0"/>
              </a:rPr>
              <a:t>-</a:t>
            </a:r>
            <a:r>
              <a:rPr lang="en-US" altLang="en-US" sz="1800" dirty="0" smtClean="0">
                <a:latin typeface="Arial" charset="0"/>
                <a:ea typeface="Arial" charset="0"/>
                <a:cs typeface="Arial" charset="0"/>
              </a:rPr>
              <a:t> associates an unpleasant state with an unwanted behavior.</a:t>
            </a:r>
            <a:endParaRPr lang="en-US" altLang="en-US" dirty="0">
              <a:latin typeface="Arial" charset="0"/>
              <a:ea typeface="Arial" charset="0"/>
              <a:cs typeface="Arial"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4"/>
          <p:cNvSpPr>
            <a:spLocks noGrp="1"/>
          </p:cNvSpPr>
          <p:nvPr>
            <p:ph type="title"/>
          </p:nvPr>
        </p:nvSpPr>
        <p:spPr>
          <a:xfrm>
            <a:off x="0" y="76200"/>
            <a:ext cx="9144000" cy="1630363"/>
          </a:xfrm>
        </p:spPr>
        <p:txBody>
          <a:bodyPr/>
          <a:lstStyle/>
          <a:p>
            <a:pPr eaLnBrk="1" hangingPunct="1"/>
            <a:r>
              <a:rPr lang="en-US" altLang="en-US" sz="3200" dirty="0">
                <a:latin typeface="Arial" charset="0"/>
                <a:ea typeface="Arial" charset="0"/>
                <a:cs typeface="Arial" charset="0"/>
              </a:rPr>
              <a:t>Behavior Therapies</a:t>
            </a:r>
            <a:r>
              <a:rPr lang="en-US" altLang="en-US" sz="4800" dirty="0">
                <a:latin typeface="Arial" charset="0"/>
                <a:ea typeface="Arial" charset="0"/>
                <a:cs typeface="Arial" charset="0"/>
              </a:rPr>
              <a:t/>
            </a:r>
            <a:br>
              <a:rPr lang="en-US" altLang="en-US" sz="4800" dirty="0">
                <a:latin typeface="Arial" charset="0"/>
                <a:ea typeface="Arial" charset="0"/>
                <a:cs typeface="Arial" charset="0"/>
              </a:rPr>
            </a:br>
            <a:r>
              <a:rPr lang="en-US" altLang="en-US" sz="3200" dirty="0">
                <a:latin typeface="Arial" charset="0"/>
                <a:ea typeface="Arial" charset="0"/>
                <a:cs typeface="Arial" charset="0"/>
              </a:rPr>
              <a:t>Classical Conditioning Techniques: </a:t>
            </a:r>
            <a:br>
              <a:rPr lang="en-US" altLang="en-US" sz="3200" dirty="0">
                <a:latin typeface="Arial" charset="0"/>
                <a:ea typeface="Arial" charset="0"/>
                <a:cs typeface="Arial" charset="0"/>
              </a:rPr>
            </a:br>
            <a:r>
              <a:rPr lang="en-US" altLang="en-US" sz="4800" dirty="0">
                <a:latin typeface="Arial" charset="0"/>
                <a:ea typeface="Arial" charset="0"/>
                <a:cs typeface="Arial" charset="0"/>
              </a:rPr>
              <a:t>Aversive Conditioning</a:t>
            </a:r>
          </a:p>
        </p:txBody>
      </p:sp>
      <p:pic>
        <p:nvPicPr>
          <p:cNvPr id="23555"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24100" y="1657350"/>
            <a:ext cx="4495800" cy="520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44513" y="947738"/>
            <a:ext cx="7569200" cy="1754326"/>
          </a:xfrm>
          <a:prstGeom prst="rect">
            <a:avLst/>
          </a:prstGeom>
        </p:spPr>
        <p:txBody>
          <a:bodyPr rtlCol="0">
            <a:spAutoFit/>
          </a:bodyPr>
          <a:lstStyle/>
          <a:p>
            <a:pPr algn="ctr"/>
            <a:r>
              <a:rPr lang="en-US" dirty="0"/>
              <a:t>DAILY DRILL</a:t>
            </a:r>
          </a:p>
          <a:p>
            <a:pPr algn="ctr"/>
            <a:endParaRPr lang="en-US" dirty="0"/>
          </a:p>
          <a:p>
            <a:pPr algn="ctr"/>
            <a:endParaRPr lang="en-US" dirty="0"/>
          </a:p>
          <a:p>
            <a:pPr algn="ctr"/>
            <a:endParaRPr lang="en-US" dirty="0"/>
          </a:p>
          <a:p>
            <a:pPr algn="ctr"/>
            <a:r>
              <a:rPr lang="en-US" dirty="0"/>
              <a:t>SWBAT: Students will be able to identify cures or treatments for psychological disorders</a:t>
            </a:r>
          </a:p>
        </p:txBody>
      </p:sp>
      <p:sp>
        <p:nvSpPr>
          <p:cNvPr id="3" name="TextBox 2"/>
          <p:cNvSpPr txBox="1"/>
          <p:nvPr/>
        </p:nvSpPr>
        <p:spPr>
          <a:xfrm>
            <a:off x="956253" y="3143250"/>
            <a:ext cx="6733597" cy="1477328"/>
          </a:xfrm>
          <a:prstGeom prst="rect">
            <a:avLst/>
          </a:prstGeom>
        </p:spPr>
        <p:txBody>
          <a:bodyPr rtlCol="0">
            <a:spAutoFit/>
          </a:bodyPr>
          <a:lstStyle/>
          <a:p>
            <a:pPr algn="ctr"/>
            <a:r>
              <a:rPr lang="en-US" dirty="0"/>
              <a:t> Daily drill question: What does psychotherapy mean?</a:t>
            </a:r>
          </a:p>
          <a:p>
            <a:pPr algn="ctr"/>
            <a:endParaRPr lang="en-US" dirty="0"/>
          </a:p>
          <a:p>
            <a:pPr algn="ctr"/>
            <a:endParaRPr lang="en-US" dirty="0"/>
          </a:p>
          <a:p>
            <a:pPr algn="ctr"/>
            <a:r>
              <a:rPr lang="en-US" dirty="0"/>
              <a:t>Awn: To assist someone seeking to overcome difficulties or achieve personal growth.</a:t>
            </a:r>
          </a:p>
        </p:txBody>
      </p:sp>
      <p:sp>
        <p:nvSpPr>
          <p:cNvPr id="4" name="TextBox 3"/>
          <p:cNvSpPr txBox="1"/>
          <p:nvPr/>
        </p:nvSpPr>
        <p:spPr>
          <a:xfrm>
            <a:off x="3575154" y="3329917"/>
            <a:ext cx="2743200" cy="369332"/>
          </a:xfrm>
          <a:prstGeom prst="rect">
            <a:avLst/>
          </a:prstGeom>
        </p:spPr>
        <p:txBody>
          <a:bodyPr rtlCol="0">
            <a:spAutoFit/>
          </a:bodyPr>
          <a:lstStyle/>
          <a:p>
            <a:pPr algn="ctr"/>
            <a:endParaRPr lang="en-US" dirty="0"/>
          </a:p>
        </p:txBody>
      </p:sp>
      <p:sp>
        <p:nvSpPr>
          <p:cNvPr id="5" name="TextBox 4"/>
          <p:cNvSpPr txBox="1"/>
          <p:nvPr/>
        </p:nvSpPr>
        <p:spPr>
          <a:xfrm>
            <a:off x="6318354" y="208073"/>
            <a:ext cx="1774845" cy="646331"/>
          </a:xfrm>
          <a:prstGeom prst="rect">
            <a:avLst/>
          </a:prstGeom>
          <a:noFill/>
        </p:spPr>
        <p:txBody>
          <a:bodyPr wrap="none" rtlCol="0">
            <a:spAutoFit/>
          </a:bodyPr>
          <a:lstStyle/>
          <a:p>
            <a:r>
              <a:rPr lang="en-US" sz="3600" dirty="0" smtClean="0"/>
              <a:t>3-29-16</a:t>
            </a:r>
            <a:endParaRPr lang="en-US" sz="3600" dirty="0"/>
          </a:p>
        </p:txBody>
      </p:sp>
    </p:spTree>
    <p:extLst>
      <p:ext uri="{BB962C8B-B14F-4D97-AF65-F5344CB8AC3E}">
        <p14:creationId xmlns:p14="http://schemas.microsoft.com/office/powerpoint/2010/main" val="117908458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4"/>
          <p:cNvSpPr>
            <a:spLocks noGrp="1"/>
          </p:cNvSpPr>
          <p:nvPr>
            <p:ph type="title"/>
          </p:nvPr>
        </p:nvSpPr>
        <p:spPr>
          <a:xfrm>
            <a:off x="0" y="-76200"/>
            <a:ext cx="9144000" cy="1630363"/>
          </a:xfrm>
        </p:spPr>
        <p:txBody>
          <a:bodyPr/>
          <a:lstStyle/>
          <a:p>
            <a:pPr eaLnBrk="1" hangingPunct="1"/>
            <a:r>
              <a:rPr lang="en-US" altLang="en-US" sz="3200" dirty="0">
                <a:latin typeface="Arial" charset="0"/>
                <a:ea typeface="Arial" charset="0"/>
                <a:cs typeface="Arial" charset="0"/>
              </a:rPr>
              <a:t>Behavior Therapies</a:t>
            </a:r>
            <a:r>
              <a:rPr lang="en-US" altLang="en-US" sz="4800" dirty="0">
                <a:latin typeface="Arial" charset="0"/>
                <a:ea typeface="Arial" charset="0"/>
                <a:cs typeface="Arial" charset="0"/>
              </a:rPr>
              <a:t/>
            </a:r>
            <a:br>
              <a:rPr lang="en-US" altLang="en-US" sz="4800" dirty="0">
                <a:latin typeface="Arial" charset="0"/>
                <a:ea typeface="Arial" charset="0"/>
                <a:cs typeface="Arial" charset="0"/>
              </a:rPr>
            </a:br>
            <a:r>
              <a:rPr lang="en-US" altLang="en-US" sz="4800" dirty="0">
                <a:latin typeface="Arial" charset="0"/>
                <a:ea typeface="Arial" charset="0"/>
                <a:cs typeface="Arial" charset="0"/>
              </a:rPr>
              <a:t>Operant Conditioning</a:t>
            </a:r>
          </a:p>
        </p:txBody>
      </p:sp>
      <p:sp>
        <p:nvSpPr>
          <p:cNvPr id="24579" name="Content Placeholder 2"/>
          <p:cNvSpPr txBox="1">
            <a:spLocks/>
          </p:cNvSpPr>
          <p:nvPr/>
        </p:nvSpPr>
        <p:spPr bwMode="auto">
          <a:xfrm>
            <a:off x="914400" y="1105572"/>
            <a:ext cx="7104588"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defRPr>
            </a:lvl9pPr>
          </a:lstStyle>
          <a:p>
            <a:pPr eaLnBrk="1" hangingPunct="1"/>
            <a:r>
              <a:rPr lang="en-US" altLang="en-US" sz="4000" dirty="0">
                <a:latin typeface="Arial" charset="0"/>
                <a:ea typeface="Arial" charset="0"/>
                <a:cs typeface="Arial" charset="0"/>
              </a:rPr>
              <a:t>Behavior </a:t>
            </a:r>
            <a:r>
              <a:rPr lang="en-US" altLang="en-US" sz="4000" dirty="0" smtClean="0">
                <a:latin typeface="Arial" charset="0"/>
                <a:ea typeface="Arial" charset="0"/>
                <a:cs typeface="Arial" charset="0"/>
              </a:rPr>
              <a:t>modification-</a:t>
            </a:r>
            <a:r>
              <a:rPr lang="en-US" altLang="en-US" sz="1800" dirty="0" smtClean="0">
                <a:latin typeface="Arial" charset="0"/>
                <a:ea typeface="Arial" charset="0"/>
                <a:cs typeface="Arial" charset="0"/>
              </a:rPr>
              <a:t>reinforcing good behaviors while holding reinforcement for unwanted behaviors.</a:t>
            </a:r>
            <a:endParaRPr lang="en-US" altLang="en-US" sz="1800" dirty="0">
              <a:latin typeface="Arial" charset="0"/>
              <a:ea typeface="Arial" charset="0"/>
              <a:cs typeface="Arial" charset="0"/>
            </a:endParaRPr>
          </a:p>
          <a:p>
            <a:pPr eaLnBrk="1" hangingPunct="1"/>
            <a:r>
              <a:rPr lang="en-US" altLang="en-US" sz="4000" dirty="0">
                <a:latin typeface="Arial" charset="0"/>
                <a:ea typeface="Arial" charset="0"/>
                <a:cs typeface="Arial" charset="0"/>
                <a:hlinkClick r:id="rId2" action="ppaction://hlinksldjump"/>
              </a:rPr>
              <a:t>Token economy</a:t>
            </a:r>
            <a:r>
              <a:rPr lang="en-US" altLang="en-US" sz="1800" dirty="0">
                <a:latin typeface="Arial" charset="0"/>
                <a:ea typeface="Arial" charset="0"/>
                <a:cs typeface="Arial" charset="0"/>
              </a:rPr>
              <a:t>-earning</a:t>
            </a:r>
            <a:r>
              <a:rPr lang="en-US" altLang="en-US" sz="1800" dirty="0" smtClean="0">
                <a:latin typeface="Arial" charset="0"/>
                <a:ea typeface="Arial" charset="0"/>
                <a:cs typeface="Arial" charset="0"/>
              </a:rPr>
              <a:t> a token for a desired behavior which they can redeem for a reward later.</a:t>
            </a:r>
            <a:endParaRPr lang="en-US" altLang="en-US" sz="4000" dirty="0">
              <a:latin typeface="Arial" charset="0"/>
              <a:ea typeface="Arial" charset="0"/>
              <a:cs typeface="Arial" charset="0"/>
            </a:endParaRPr>
          </a:p>
          <a:p>
            <a:pPr eaLnBrk="1" hangingPunct="1"/>
            <a:r>
              <a:rPr lang="en-US" altLang="en-US" sz="4000" dirty="0">
                <a:latin typeface="Arial" charset="0"/>
                <a:ea typeface="Arial" charset="0"/>
                <a:cs typeface="Arial" charset="0"/>
              </a:rPr>
              <a:t>Criticisms</a:t>
            </a:r>
          </a:p>
          <a:p>
            <a:pPr lvl="1" eaLnBrk="1" hangingPunct="1"/>
            <a:r>
              <a:rPr lang="en-US" altLang="en-US" sz="3800" dirty="0">
                <a:latin typeface="Arial" charset="0"/>
                <a:ea typeface="Arial" charset="0"/>
                <a:cs typeface="Arial" charset="0"/>
              </a:rPr>
              <a:t>How durable are the behaviors?</a:t>
            </a:r>
          </a:p>
          <a:p>
            <a:pPr lvl="1" eaLnBrk="1" hangingPunct="1"/>
            <a:r>
              <a:rPr lang="en-US" altLang="en-US" sz="3800" dirty="0">
                <a:latin typeface="Arial" charset="0"/>
                <a:ea typeface="Arial" charset="0"/>
                <a:cs typeface="Arial" charset="0"/>
              </a:rPr>
              <a:t>Is it right for </a:t>
            </a:r>
            <a:r>
              <a:rPr lang="en-US" altLang="en-US" sz="3800" dirty="0" smtClean="0">
                <a:latin typeface="Arial" charset="0"/>
                <a:ea typeface="Arial" charset="0"/>
                <a:cs typeface="Arial" charset="0"/>
              </a:rPr>
              <a:t>one human to control </a:t>
            </a:r>
            <a:r>
              <a:rPr lang="en-US" altLang="en-US" sz="3800" dirty="0">
                <a:latin typeface="Arial" charset="0"/>
                <a:ea typeface="Arial" charset="0"/>
                <a:cs typeface="Arial" charset="0"/>
              </a:rPr>
              <a:t>another’s behavior?</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4"/>
          <p:cNvSpPr>
            <a:spLocks noGrp="1"/>
          </p:cNvSpPr>
          <p:nvPr>
            <p:ph type="title"/>
          </p:nvPr>
        </p:nvSpPr>
        <p:spPr>
          <a:xfrm>
            <a:off x="0" y="-334963"/>
            <a:ext cx="9144000" cy="1630363"/>
          </a:xfrm>
        </p:spPr>
        <p:txBody>
          <a:bodyPr/>
          <a:lstStyle/>
          <a:p>
            <a:pPr eaLnBrk="1" hangingPunct="1"/>
            <a:r>
              <a:rPr lang="en-US" altLang="en-US" sz="4800" b="1" dirty="0">
                <a:latin typeface="Arial" charset="0"/>
                <a:ea typeface="Arial" charset="0"/>
                <a:cs typeface="Arial" charset="0"/>
              </a:rPr>
              <a:t>Cognitive Therapies</a:t>
            </a:r>
          </a:p>
        </p:txBody>
      </p:sp>
      <p:sp>
        <p:nvSpPr>
          <p:cNvPr id="26627" name="Content Placeholder 2"/>
          <p:cNvSpPr txBox="1">
            <a:spLocks/>
          </p:cNvSpPr>
          <p:nvPr/>
        </p:nvSpPr>
        <p:spPr bwMode="auto">
          <a:xfrm>
            <a:off x="152400" y="11430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defRPr>
            </a:lvl9pPr>
          </a:lstStyle>
          <a:p>
            <a:pPr eaLnBrk="1" hangingPunct="1"/>
            <a:r>
              <a:rPr lang="en-US" altLang="en-US" sz="4000" dirty="0">
                <a:latin typeface="Arial" charset="0"/>
                <a:ea typeface="Arial" charset="0"/>
                <a:cs typeface="Arial" charset="0"/>
                <a:hlinkClick r:id="rId2" action="ppaction://hlinksldjump"/>
              </a:rPr>
              <a:t>Cognitive therapy</a:t>
            </a:r>
            <a:endParaRPr lang="en-US" altLang="en-US" sz="4000" dirty="0">
              <a:latin typeface="Arial" charset="0"/>
              <a:ea typeface="Arial" charset="0"/>
              <a:cs typeface="Arial" charset="0"/>
            </a:endParaRPr>
          </a:p>
          <a:p>
            <a:pPr lvl="1" eaLnBrk="1" hangingPunct="1"/>
            <a:r>
              <a:rPr lang="en-US" altLang="en-US" sz="3600" dirty="0">
                <a:latin typeface="Arial" charset="0"/>
                <a:ea typeface="Arial" charset="0"/>
                <a:cs typeface="Arial" charset="0"/>
                <a:hlinkClick r:id="rId3" action="ppaction://hlinksldjump"/>
              </a:rPr>
              <a:t>Rational-emotive therapy</a:t>
            </a:r>
            <a:r>
              <a:rPr lang="en-US" altLang="en-US" sz="3600" dirty="0">
                <a:latin typeface="Arial" charset="0"/>
                <a:ea typeface="Arial" charset="0"/>
                <a:cs typeface="Arial" charset="0"/>
              </a:rPr>
              <a:t>-</a:t>
            </a:r>
            <a:r>
              <a:rPr lang="en-US" altLang="en-US" sz="1800" dirty="0">
                <a:latin typeface="Arial" charset="0"/>
                <a:ea typeface="Arial" charset="0"/>
                <a:cs typeface="Arial" charset="0"/>
              </a:rPr>
              <a:t>challenges</a:t>
            </a:r>
            <a:r>
              <a:rPr lang="en-US" altLang="en-US" sz="1800" dirty="0" smtClean="0">
                <a:latin typeface="Arial" charset="0"/>
                <a:ea typeface="Arial" charset="0"/>
                <a:cs typeface="Arial" charset="0"/>
              </a:rPr>
              <a:t> peoples illogical self defeating attitudes and assumptions.</a:t>
            </a:r>
            <a:endParaRPr lang="en-US" altLang="en-US" sz="3600" dirty="0">
              <a:latin typeface="Arial" charset="0"/>
              <a:ea typeface="Arial" charset="0"/>
              <a:cs typeface="Arial" charset="0"/>
            </a:endParaRPr>
          </a:p>
          <a:p>
            <a:pPr lvl="1" eaLnBrk="1" hangingPunct="1"/>
            <a:r>
              <a:rPr lang="en-US" altLang="en-US" sz="3600" dirty="0">
                <a:latin typeface="Arial" charset="0"/>
                <a:ea typeface="Arial" charset="0"/>
                <a:cs typeface="Arial" charset="0"/>
              </a:rPr>
              <a:t>Aaron Beck’s therapy for </a:t>
            </a:r>
            <a:r>
              <a:rPr lang="en-US" altLang="en-US" sz="3600" dirty="0" smtClean="0">
                <a:latin typeface="Arial" charset="0"/>
                <a:ea typeface="Arial" charset="0"/>
                <a:cs typeface="Arial" charset="0"/>
              </a:rPr>
              <a:t>depression</a:t>
            </a:r>
            <a:r>
              <a:rPr lang="en-US" altLang="en-US" sz="1800" dirty="0" smtClean="0">
                <a:latin typeface="Arial" charset="0"/>
                <a:ea typeface="Arial" charset="0"/>
                <a:cs typeface="Arial" charset="0"/>
              </a:rPr>
              <a:t>-simple questioning of bad thoughts and low self esteem.</a:t>
            </a:r>
            <a:endParaRPr lang="en-US" altLang="en-US" sz="3600" dirty="0">
              <a:latin typeface="Arial" charset="0"/>
              <a:ea typeface="Arial" charset="0"/>
              <a:cs typeface="Arial" charset="0"/>
            </a:endParaRPr>
          </a:p>
          <a:p>
            <a:pPr lvl="1" eaLnBrk="1" hangingPunct="1"/>
            <a:r>
              <a:rPr lang="en-US" altLang="en-US" sz="3600" dirty="0">
                <a:latin typeface="Arial" charset="0"/>
                <a:ea typeface="Arial" charset="0"/>
                <a:cs typeface="Arial" charset="0"/>
                <a:hlinkClick r:id="rId4" action="ppaction://hlinksldjump"/>
              </a:rPr>
              <a:t>Cognitive-                                              behavioral                                                therapy</a:t>
            </a:r>
            <a:r>
              <a:rPr lang="en-US" altLang="en-US" sz="3600" dirty="0">
                <a:latin typeface="Arial" charset="0"/>
                <a:ea typeface="Arial" charset="0"/>
                <a:cs typeface="Arial" charset="0"/>
              </a:rPr>
              <a:t>-</a:t>
            </a:r>
            <a:r>
              <a:rPr lang="en-US" altLang="en-US" sz="1800" dirty="0">
                <a:latin typeface="Arial" charset="0"/>
                <a:ea typeface="Arial" charset="0"/>
                <a:cs typeface="Arial" charset="0"/>
              </a:rPr>
              <a:t>changing</a:t>
            </a:r>
            <a:r>
              <a:rPr lang="en-US" altLang="en-US" sz="1800" dirty="0" smtClean="0">
                <a:latin typeface="Arial" charset="0"/>
                <a:ea typeface="Arial" charset="0"/>
                <a:cs typeface="Arial" charset="0"/>
              </a:rPr>
              <a:t> self defeating thinking and changing behavior at the same time.</a:t>
            </a:r>
            <a:endParaRPr lang="en-US" altLang="en-US" dirty="0">
              <a:latin typeface="Arial" charset="0"/>
              <a:ea typeface="Arial" charset="0"/>
              <a:cs typeface="Arial"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4"/>
          <p:cNvSpPr>
            <a:spLocks noGrp="1"/>
          </p:cNvSpPr>
          <p:nvPr>
            <p:ph type="title"/>
          </p:nvPr>
        </p:nvSpPr>
        <p:spPr>
          <a:xfrm>
            <a:off x="0" y="-334963"/>
            <a:ext cx="9144000" cy="1630363"/>
          </a:xfrm>
        </p:spPr>
        <p:txBody>
          <a:bodyPr/>
          <a:lstStyle/>
          <a:p>
            <a:pPr eaLnBrk="1" hangingPunct="1"/>
            <a:r>
              <a:rPr lang="en-US" altLang="en-US" sz="4800" b="1" dirty="0">
                <a:latin typeface="Arial" charset="0"/>
                <a:ea typeface="Arial" charset="0"/>
                <a:cs typeface="Arial" charset="0"/>
              </a:rPr>
              <a:t>Cognitive Therapies</a:t>
            </a:r>
          </a:p>
        </p:txBody>
      </p:sp>
      <p:pic>
        <p:nvPicPr>
          <p:cNvPr id="3277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5850" y="990600"/>
            <a:ext cx="6972300" cy="586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4"/>
          <p:cNvSpPr>
            <a:spLocks noGrp="1"/>
          </p:cNvSpPr>
          <p:nvPr>
            <p:ph type="title"/>
          </p:nvPr>
        </p:nvSpPr>
        <p:spPr>
          <a:xfrm>
            <a:off x="0" y="350838"/>
            <a:ext cx="9144000" cy="1630362"/>
          </a:xfrm>
        </p:spPr>
        <p:txBody>
          <a:bodyPr>
            <a:normAutofit fontScale="90000"/>
          </a:bodyPr>
          <a:lstStyle/>
          <a:p>
            <a:pPr eaLnBrk="1" hangingPunct="1"/>
            <a:r>
              <a:rPr lang="en-US" altLang="en-US" sz="3200" dirty="0">
                <a:latin typeface="Arial" charset="0"/>
                <a:ea typeface="Arial" charset="0"/>
                <a:cs typeface="Arial" charset="0"/>
              </a:rPr>
              <a:t>Cognitive Therapies</a:t>
            </a:r>
            <a:r>
              <a:rPr lang="en-US" altLang="en-US" sz="4800" dirty="0">
                <a:latin typeface="Arial" charset="0"/>
                <a:ea typeface="Arial" charset="0"/>
                <a:cs typeface="Arial" charset="0"/>
              </a:rPr>
              <a:t/>
            </a:r>
            <a:br>
              <a:rPr lang="en-US" altLang="en-US" sz="4800" dirty="0">
                <a:latin typeface="Arial" charset="0"/>
                <a:ea typeface="Arial" charset="0"/>
                <a:cs typeface="Arial" charset="0"/>
              </a:rPr>
            </a:br>
            <a:r>
              <a:rPr lang="en-US" altLang="en-US" sz="4800" dirty="0">
                <a:latin typeface="Arial" charset="0"/>
                <a:ea typeface="Arial" charset="0"/>
                <a:cs typeface="Arial" charset="0"/>
              </a:rPr>
              <a:t>Rational Emotive Behavior Therapy</a:t>
            </a:r>
          </a:p>
        </p:txBody>
      </p:sp>
      <p:sp>
        <p:nvSpPr>
          <p:cNvPr id="33795" name="Content Placeholder 2"/>
          <p:cNvSpPr txBox="1">
            <a:spLocks/>
          </p:cNvSpPr>
          <p:nvPr/>
        </p:nvSpPr>
        <p:spPr bwMode="auto">
          <a:xfrm>
            <a:off x="0" y="2255838"/>
            <a:ext cx="86868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defRPr>
            </a:lvl9pPr>
          </a:lstStyle>
          <a:p>
            <a:pPr eaLnBrk="1" hangingPunct="1"/>
            <a:r>
              <a:rPr lang="en-US" altLang="en-US" sz="4000" dirty="0">
                <a:latin typeface="Arial" charset="0"/>
                <a:ea typeface="Arial" charset="0"/>
                <a:cs typeface="Arial" charset="0"/>
                <a:hlinkClick r:id="rId2" action="ppaction://hlinksldjump"/>
              </a:rPr>
              <a:t>Rational Emotive Behavior Therapy</a:t>
            </a:r>
            <a:endParaRPr lang="en-US" altLang="en-US" sz="3600" dirty="0">
              <a:latin typeface="Arial" charset="0"/>
              <a:ea typeface="Arial" charset="0"/>
              <a:cs typeface="Arial" charset="0"/>
            </a:endParaRPr>
          </a:p>
          <a:p>
            <a:pPr lvl="1" eaLnBrk="1" hangingPunct="1"/>
            <a:r>
              <a:rPr lang="en-US" altLang="en-US" sz="3600" dirty="0">
                <a:latin typeface="Arial" charset="0"/>
                <a:ea typeface="Arial" charset="0"/>
                <a:cs typeface="Arial" charset="0"/>
              </a:rPr>
              <a:t>Albert Ellis</a:t>
            </a:r>
          </a:p>
          <a:p>
            <a:pPr lvl="1" eaLnBrk="1" hangingPunct="1"/>
            <a:r>
              <a:rPr lang="en-US" altLang="en-US" sz="3600" dirty="0">
                <a:latin typeface="Arial" charset="0"/>
                <a:ea typeface="Arial" charset="0"/>
                <a:cs typeface="Arial" charset="0"/>
              </a:rPr>
              <a:t>Irrational thinking</a:t>
            </a:r>
          </a:p>
          <a:p>
            <a:pPr lvl="1" eaLnBrk="1" hangingPunct="1"/>
            <a:r>
              <a:rPr lang="en-US" altLang="en-US" sz="3600" dirty="0">
                <a:latin typeface="Arial" charset="0"/>
                <a:ea typeface="Arial" charset="0"/>
                <a:cs typeface="Arial" charset="0"/>
              </a:rPr>
              <a:t>Challenge people’s                              way of thinking</a:t>
            </a:r>
          </a:p>
        </p:txBody>
      </p:sp>
      <p:pic>
        <p:nvPicPr>
          <p:cNvPr id="33796" name="Picture 2" descr="C:\Users\KKorek\Documents\ABCFiles\2013 Myers AP 2e\Images\ImageJPGs_Module71\ImageJPGs_Module71\MyAP2e_71UN0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3298825"/>
            <a:ext cx="4114800" cy="348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4"/>
          <p:cNvSpPr>
            <a:spLocks noGrp="1"/>
          </p:cNvSpPr>
          <p:nvPr>
            <p:ph type="title"/>
          </p:nvPr>
        </p:nvSpPr>
        <p:spPr>
          <a:xfrm>
            <a:off x="0" y="350838"/>
            <a:ext cx="9144000" cy="1630362"/>
          </a:xfrm>
        </p:spPr>
        <p:txBody>
          <a:bodyPr>
            <a:normAutofit fontScale="90000"/>
          </a:bodyPr>
          <a:lstStyle/>
          <a:p>
            <a:pPr eaLnBrk="1" hangingPunct="1"/>
            <a:r>
              <a:rPr lang="en-US" altLang="en-US" sz="3200" dirty="0">
                <a:latin typeface="Arial" charset="0"/>
                <a:ea typeface="Arial" charset="0"/>
                <a:cs typeface="Arial" charset="0"/>
              </a:rPr>
              <a:t>Cognitive Therapies</a:t>
            </a:r>
            <a:r>
              <a:rPr lang="en-US" altLang="en-US" sz="4800" dirty="0">
                <a:latin typeface="Arial" charset="0"/>
                <a:ea typeface="Arial" charset="0"/>
                <a:cs typeface="Arial" charset="0"/>
              </a:rPr>
              <a:t/>
            </a:r>
            <a:br>
              <a:rPr lang="en-US" altLang="en-US" sz="4800" dirty="0">
                <a:latin typeface="Arial" charset="0"/>
                <a:ea typeface="Arial" charset="0"/>
                <a:cs typeface="Arial" charset="0"/>
              </a:rPr>
            </a:br>
            <a:r>
              <a:rPr lang="en-US" altLang="en-US" sz="4800" dirty="0">
                <a:latin typeface="Arial" charset="0"/>
                <a:ea typeface="Arial" charset="0"/>
                <a:cs typeface="Arial" charset="0"/>
              </a:rPr>
              <a:t>Aaron Beck’s Therapy for Depression</a:t>
            </a:r>
          </a:p>
        </p:txBody>
      </p:sp>
      <p:sp>
        <p:nvSpPr>
          <p:cNvPr id="34819" name="Content Placeholder 2"/>
          <p:cNvSpPr txBox="1">
            <a:spLocks/>
          </p:cNvSpPr>
          <p:nvPr/>
        </p:nvSpPr>
        <p:spPr bwMode="auto">
          <a:xfrm>
            <a:off x="0" y="2255838"/>
            <a:ext cx="88392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defRPr>
            </a:lvl9pPr>
          </a:lstStyle>
          <a:p>
            <a:pPr eaLnBrk="1" hangingPunct="1"/>
            <a:r>
              <a:rPr lang="en-US" altLang="en-US" sz="4000" dirty="0">
                <a:latin typeface="Arial" charset="0"/>
                <a:ea typeface="Arial" charset="0"/>
                <a:cs typeface="Arial" charset="0"/>
              </a:rPr>
              <a:t>Aaron Beck’s therapy for    depression</a:t>
            </a:r>
          </a:p>
          <a:p>
            <a:pPr lvl="1" eaLnBrk="1" hangingPunct="1"/>
            <a:r>
              <a:rPr lang="en-US" altLang="en-US" sz="3600" dirty="0">
                <a:latin typeface="Arial" charset="0"/>
                <a:ea typeface="Arial" charset="0"/>
                <a:cs typeface="Arial" charset="0"/>
              </a:rPr>
              <a:t>Catastrophizing beliefs</a:t>
            </a:r>
          </a:p>
          <a:p>
            <a:pPr lvl="1" eaLnBrk="1" hangingPunct="1"/>
            <a:r>
              <a:rPr lang="en-US" altLang="en-US" sz="3600" dirty="0">
                <a:latin typeface="Arial" charset="0"/>
                <a:ea typeface="Arial" charset="0"/>
                <a:cs typeface="Arial" charset="0"/>
              </a:rPr>
              <a:t>Reveals irrational thinking</a:t>
            </a:r>
          </a:p>
          <a:p>
            <a:pPr lvl="1" eaLnBrk="1" hangingPunct="1"/>
            <a:r>
              <a:rPr lang="en-US" altLang="en-US" sz="3600" dirty="0">
                <a:latin typeface="Arial" charset="0"/>
                <a:ea typeface="Arial" charset="0"/>
                <a:cs typeface="Arial" charset="0"/>
              </a:rPr>
              <a:t>Gentler than                              rational-emotive therapy</a:t>
            </a:r>
          </a:p>
          <a:p>
            <a:pPr lvl="1" eaLnBrk="1" hangingPunct="1"/>
            <a:endParaRPr lang="en-US" altLang="en-US" dirty="0">
              <a:latin typeface="Arial" charset="0"/>
              <a:ea typeface="Arial" charset="0"/>
              <a:cs typeface="Arial" charset="0"/>
            </a:endParaRPr>
          </a:p>
        </p:txBody>
      </p:sp>
      <p:pic>
        <p:nvPicPr>
          <p:cNvPr id="2" name="Picture 1"/>
          <p:cNvPicPr>
            <a:picLocks noChangeAspect="1"/>
          </p:cNvPicPr>
          <p:nvPr/>
        </p:nvPicPr>
        <p:blipFill>
          <a:blip r:embed="rId2"/>
          <a:stretch>
            <a:fillRect/>
          </a:stretch>
        </p:blipFill>
        <p:spPr>
          <a:xfrm>
            <a:off x="6115195" y="2430339"/>
            <a:ext cx="2390847" cy="2452603"/>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4"/>
          <p:cNvSpPr>
            <a:spLocks noGrp="1"/>
          </p:cNvSpPr>
          <p:nvPr>
            <p:ph type="title"/>
          </p:nvPr>
        </p:nvSpPr>
        <p:spPr>
          <a:xfrm>
            <a:off x="0" y="-30163"/>
            <a:ext cx="9144000" cy="1630363"/>
          </a:xfrm>
        </p:spPr>
        <p:txBody>
          <a:bodyPr>
            <a:normAutofit fontScale="90000"/>
          </a:bodyPr>
          <a:lstStyle/>
          <a:p>
            <a:pPr eaLnBrk="1" hangingPunct="1"/>
            <a:r>
              <a:rPr lang="en-US" altLang="en-US" sz="3200" dirty="0">
                <a:latin typeface="Arial" charset="0"/>
                <a:ea typeface="Arial" charset="0"/>
                <a:cs typeface="Arial" charset="0"/>
              </a:rPr>
              <a:t>Cognitive Therapies</a:t>
            </a:r>
            <a:r>
              <a:rPr lang="en-US" altLang="en-US" sz="4800" dirty="0">
                <a:latin typeface="Arial" charset="0"/>
                <a:ea typeface="Arial" charset="0"/>
                <a:cs typeface="Arial" charset="0"/>
              </a:rPr>
              <a:t/>
            </a:r>
            <a:br>
              <a:rPr lang="en-US" altLang="en-US" sz="4800" dirty="0">
                <a:latin typeface="Arial" charset="0"/>
                <a:ea typeface="Arial" charset="0"/>
                <a:cs typeface="Arial" charset="0"/>
              </a:rPr>
            </a:br>
            <a:r>
              <a:rPr lang="en-US" altLang="en-US" sz="4800" dirty="0">
                <a:latin typeface="Arial" charset="0"/>
                <a:ea typeface="Arial" charset="0"/>
                <a:cs typeface="Arial" charset="0"/>
              </a:rPr>
              <a:t>Cognitive-Behavioral Therapy</a:t>
            </a:r>
          </a:p>
        </p:txBody>
      </p:sp>
      <p:sp>
        <p:nvSpPr>
          <p:cNvPr id="35843" name="Content Placeholder 2"/>
          <p:cNvSpPr txBox="1">
            <a:spLocks/>
          </p:cNvSpPr>
          <p:nvPr/>
        </p:nvSpPr>
        <p:spPr bwMode="auto">
          <a:xfrm>
            <a:off x="152400" y="2255838"/>
            <a:ext cx="88392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defRPr>
            </a:lvl9pPr>
          </a:lstStyle>
          <a:p>
            <a:pPr eaLnBrk="1" hangingPunct="1"/>
            <a:r>
              <a:rPr lang="en-US" altLang="en-US" sz="4000" dirty="0">
                <a:latin typeface="Arial" charset="0"/>
                <a:ea typeface="Arial" charset="0"/>
                <a:cs typeface="Arial" charset="0"/>
                <a:hlinkClick r:id="rId2" action="ppaction://hlinksldjump"/>
              </a:rPr>
              <a:t>Cognitive-behavioral therapy</a:t>
            </a:r>
            <a:endParaRPr lang="en-US" altLang="en-US" sz="4000" dirty="0">
              <a:latin typeface="Arial" charset="0"/>
              <a:ea typeface="Arial" charset="0"/>
              <a:cs typeface="Arial" charset="0"/>
            </a:endParaRPr>
          </a:p>
          <a:p>
            <a:pPr lvl="1" eaLnBrk="1" hangingPunct="1"/>
            <a:r>
              <a:rPr lang="en-US" altLang="en-US" sz="3600" dirty="0">
                <a:latin typeface="Arial" charset="0"/>
                <a:ea typeface="Arial" charset="0"/>
                <a:cs typeface="Arial" charset="0"/>
              </a:rPr>
              <a:t>Combines cognitive and behavioral therapies</a:t>
            </a:r>
          </a:p>
          <a:p>
            <a:pPr lvl="1" eaLnBrk="1" hangingPunct="1"/>
            <a:r>
              <a:rPr lang="en-US" altLang="en-US" sz="3600" dirty="0">
                <a:latin typeface="Arial" charset="0"/>
                <a:ea typeface="Arial" charset="0"/>
                <a:cs typeface="Arial" charset="0"/>
              </a:rPr>
              <a:t>Aims to change the person’s thinking and behavior</a:t>
            </a:r>
            <a:endParaRPr lang="en-US" altLang="en-US" dirty="0">
              <a:latin typeface="Arial" charset="0"/>
              <a:ea typeface="Arial" charset="0"/>
              <a:cs typeface="Arial" charset="0"/>
            </a:endParaRPr>
          </a:p>
          <a:p>
            <a:pPr lvl="1" eaLnBrk="1" hangingPunct="1"/>
            <a:endParaRPr lang="en-US" altLang="en-US" dirty="0">
              <a:latin typeface="Arial" charset="0"/>
              <a:ea typeface="Arial" charset="0"/>
              <a:cs typeface="Arial"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4"/>
          <p:cNvSpPr>
            <a:spLocks noGrp="1"/>
          </p:cNvSpPr>
          <p:nvPr>
            <p:ph type="title"/>
          </p:nvPr>
        </p:nvSpPr>
        <p:spPr>
          <a:xfrm>
            <a:off x="0" y="-334963"/>
            <a:ext cx="9144000" cy="1630363"/>
          </a:xfrm>
        </p:spPr>
        <p:txBody>
          <a:bodyPr/>
          <a:lstStyle/>
          <a:p>
            <a:pPr eaLnBrk="1" hangingPunct="1"/>
            <a:r>
              <a:rPr lang="en-US" altLang="en-US" sz="4800" b="1" dirty="0">
                <a:latin typeface="Arial" charset="0"/>
                <a:ea typeface="Arial" charset="0"/>
                <a:cs typeface="Arial" charset="0"/>
              </a:rPr>
              <a:t>Cognitive Therapies</a:t>
            </a:r>
          </a:p>
        </p:txBody>
      </p:sp>
      <p:pic>
        <p:nvPicPr>
          <p:cNvPr id="5017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95400"/>
            <a:ext cx="9139238" cy="4645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4"/>
          <p:cNvSpPr>
            <a:spLocks noGrp="1"/>
          </p:cNvSpPr>
          <p:nvPr>
            <p:ph type="title"/>
          </p:nvPr>
        </p:nvSpPr>
        <p:spPr>
          <a:xfrm>
            <a:off x="0" y="-182563"/>
            <a:ext cx="9144000" cy="1630363"/>
          </a:xfrm>
        </p:spPr>
        <p:txBody>
          <a:bodyPr/>
          <a:lstStyle/>
          <a:p>
            <a:pPr eaLnBrk="1" hangingPunct="1"/>
            <a:r>
              <a:rPr lang="en-US" altLang="en-US" sz="4800" b="1" dirty="0">
                <a:latin typeface="Arial" charset="0"/>
                <a:ea typeface="Arial" charset="0"/>
                <a:cs typeface="Arial" charset="0"/>
              </a:rPr>
              <a:t>Comparing Modern Psychotherapies</a:t>
            </a:r>
          </a:p>
        </p:txBody>
      </p:sp>
      <p:pic>
        <p:nvPicPr>
          <p:cNvPr id="7065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677988"/>
            <a:ext cx="9147175" cy="4800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4"/>
          <p:cNvSpPr>
            <a:spLocks noGrp="1"/>
          </p:cNvSpPr>
          <p:nvPr>
            <p:ph type="title"/>
          </p:nvPr>
        </p:nvSpPr>
        <p:spPr>
          <a:xfrm>
            <a:off x="0" y="-334963"/>
            <a:ext cx="9144000" cy="1630363"/>
          </a:xfrm>
        </p:spPr>
        <p:txBody>
          <a:bodyPr/>
          <a:lstStyle/>
          <a:p>
            <a:pPr eaLnBrk="1" hangingPunct="1"/>
            <a:r>
              <a:rPr lang="en-US" altLang="en-US" sz="4800" b="1" dirty="0">
                <a:latin typeface="Arial" charset="0"/>
                <a:ea typeface="Arial" charset="0"/>
                <a:cs typeface="Arial" charset="0"/>
              </a:rPr>
              <a:t>Group and Family Therapies</a:t>
            </a:r>
          </a:p>
        </p:txBody>
      </p:sp>
      <p:sp>
        <p:nvSpPr>
          <p:cNvPr id="72707" name="Content Placeholder 2"/>
          <p:cNvSpPr txBox="1">
            <a:spLocks/>
          </p:cNvSpPr>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defRPr>
            </a:lvl9pPr>
          </a:lstStyle>
          <a:p>
            <a:pPr eaLnBrk="1" hangingPunct="1"/>
            <a:r>
              <a:rPr lang="en-US" altLang="en-US" sz="4000" dirty="0">
                <a:latin typeface="Arial" charset="0"/>
                <a:ea typeface="Arial" charset="0"/>
                <a:cs typeface="Arial" charset="0"/>
                <a:hlinkClick r:id="rId2" action="ppaction://hlinksldjump"/>
              </a:rPr>
              <a:t>Group therapy</a:t>
            </a:r>
            <a:r>
              <a:rPr lang="en-US" altLang="en-US" sz="4000" dirty="0">
                <a:latin typeface="Arial" charset="0"/>
                <a:ea typeface="Arial" charset="0"/>
                <a:cs typeface="Arial" charset="0"/>
              </a:rPr>
              <a:t>-saves</a:t>
            </a:r>
            <a:r>
              <a:rPr lang="en-US" altLang="en-US" sz="4000" dirty="0" smtClean="0">
                <a:latin typeface="Arial" charset="0"/>
                <a:ea typeface="Arial" charset="0"/>
                <a:cs typeface="Arial" charset="0"/>
              </a:rPr>
              <a:t> money,develops social skills.</a:t>
            </a:r>
            <a:endParaRPr lang="en-US" altLang="en-US" sz="4000" dirty="0">
              <a:latin typeface="Arial" charset="0"/>
              <a:ea typeface="Arial" charset="0"/>
              <a:cs typeface="Arial" charset="0"/>
            </a:endParaRPr>
          </a:p>
          <a:p>
            <a:pPr eaLnBrk="1" hangingPunct="1"/>
            <a:r>
              <a:rPr lang="en-US" altLang="en-US" sz="4000" dirty="0">
                <a:latin typeface="Arial" charset="0"/>
                <a:ea typeface="Arial" charset="0"/>
                <a:cs typeface="Arial" charset="0"/>
                <a:hlinkClick r:id="rId3" action="ppaction://hlinksldjump"/>
              </a:rPr>
              <a:t>Family therapy</a:t>
            </a:r>
            <a:r>
              <a:rPr lang="en-US" altLang="en-US" sz="4000" dirty="0">
                <a:latin typeface="Arial" charset="0"/>
                <a:ea typeface="Arial" charset="0"/>
                <a:cs typeface="Arial" charset="0"/>
              </a:rPr>
              <a:t>-working</a:t>
            </a:r>
            <a:r>
              <a:rPr lang="en-US" altLang="en-US" sz="4000" dirty="0" smtClean="0">
                <a:latin typeface="Arial" charset="0"/>
                <a:ea typeface="Arial" charset="0"/>
                <a:cs typeface="Arial" charset="0"/>
              </a:rPr>
              <a:t> with multiple family members to solve an issue.</a:t>
            </a:r>
            <a:endParaRPr lang="en-US" altLang="en-US" sz="4000" dirty="0">
              <a:latin typeface="Arial" charset="0"/>
              <a:ea typeface="Arial" charset="0"/>
              <a:cs typeface="Arial" charset="0"/>
            </a:endParaRPr>
          </a:p>
          <a:p>
            <a:pPr eaLnBrk="1" hangingPunct="1"/>
            <a:r>
              <a:rPr lang="en-US" altLang="en-US" sz="4000" dirty="0">
                <a:latin typeface="Arial" charset="0"/>
                <a:ea typeface="Arial" charset="0"/>
                <a:cs typeface="Arial" charset="0"/>
              </a:rPr>
              <a:t>Self-help                                               </a:t>
            </a:r>
            <a:r>
              <a:rPr lang="en-US" altLang="en-US" sz="4000" dirty="0" smtClean="0">
                <a:latin typeface="Arial" charset="0"/>
                <a:ea typeface="Arial" charset="0"/>
                <a:cs typeface="Arial" charset="0"/>
              </a:rPr>
              <a:t>groups-relate to people with similar issues.</a:t>
            </a:r>
            <a:endParaRPr lang="en-US" altLang="en-US" dirty="0">
              <a:latin typeface="Arial" charset="0"/>
              <a:ea typeface="Arial" charset="0"/>
              <a:cs typeface="Arial"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EXIST TICKET </a:t>
            </a:r>
          </a:p>
        </p:txBody>
      </p:sp>
      <p:sp>
        <p:nvSpPr>
          <p:cNvPr id="3" name="Content Placeholder 2"/>
          <p:cNvSpPr>
            <a:spLocks noGrp="1"/>
          </p:cNvSpPr>
          <p:nvPr>
            <p:ph idx="1"/>
          </p:nvPr>
        </p:nvSpPr>
        <p:spPr/>
        <p:txBody>
          <a:bodyPr/>
          <a:lstStyle/>
          <a:p>
            <a:r>
              <a:rPr lang="en-US" dirty="0"/>
              <a:t>What is one type of therapy you learned today and what does it mean? </a:t>
            </a:r>
          </a:p>
        </p:txBody>
      </p:sp>
    </p:spTree>
    <p:extLst>
      <p:ext uri="{BB962C8B-B14F-4D97-AF65-F5344CB8AC3E}">
        <p14:creationId xmlns:p14="http://schemas.microsoft.com/office/powerpoint/2010/main" val="13436723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4"/>
          <p:cNvSpPr>
            <a:spLocks noGrp="1"/>
          </p:cNvSpPr>
          <p:nvPr>
            <p:ph type="title"/>
          </p:nvPr>
        </p:nvSpPr>
        <p:spPr>
          <a:xfrm>
            <a:off x="0" y="381000"/>
            <a:ext cx="9144000" cy="1630363"/>
          </a:xfrm>
        </p:spPr>
        <p:txBody>
          <a:bodyPr>
            <a:normAutofit fontScale="90000"/>
          </a:bodyPr>
          <a:lstStyle/>
          <a:p>
            <a:pPr eaLnBrk="1" hangingPunct="1"/>
            <a:r>
              <a:rPr lang="en-US" altLang="en-US" sz="4800" b="1" dirty="0">
                <a:latin typeface="Arial" charset="0"/>
                <a:ea typeface="Arial" charset="0"/>
                <a:cs typeface="Arial" charset="0"/>
              </a:rPr>
              <a:t>Unit 13:</a:t>
            </a:r>
            <a:br>
              <a:rPr lang="en-US" altLang="en-US" sz="4800" b="1" dirty="0">
                <a:latin typeface="Arial" charset="0"/>
                <a:ea typeface="Arial" charset="0"/>
                <a:cs typeface="Arial" charset="0"/>
              </a:rPr>
            </a:br>
            <a:r>
              <a:rPr lang="en-US" altLang="en-US" sz="4800" b="1" dirty="0">
                <a:latin typeface="Arial" charset="0"/>
                <a:ea typeface="Arial" charset="0"/>
                <a:cs typeface="Arial" charset="0"/>
              </a:rPr>
              <a:t>Treatment of Abnormal Behavior</a:t>
            </a:r>
          </a:p>
        </p:txBody>
      </p:sp>
      <p:pic>
        <p:nvPicPr>
          <p:cNvPr id="3" name="Picture 2"/>
          <p:cNvPicPr>
            <a:picLocks noChangeAspect="1"/>
          </p:cNvPicPr>
          <p:nvPr/>
        </p:nvPicPr>
        <p:blipFill>
          <a:blip r:embed="rId3"/>
          <a:stretch>
            <a:fillRect/>
          </a:stretch>
        </p:blipFill>
        <p:spPr>
          <a:xfrm>
            <a:off x="2032000" y="2625733"/>
            <a:ext cx="4589915" cy="3938600"/>
          </a:xfrm>
          <a:prstGeom prst="rect">
            <a:avLst/>
          </a:prstGeo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Daily drill </a:t>
            </a:r>
          </a:p>
        </p:txBody>
      </p:sp>
      <p:sp>
        <p:nvSpPr>
          <p:cNvPr id="3" name="Content Placeholder 2"/>
          <p:cNvSpPr>
            <a:spLocks noGrp="1"/>
          </p:cNvSpPr>
          <p:nvPr>
            <p:ph idx="1"/>
          </p:nvPr>
        </p:nvSpPr>
        <p:spPr/>
        <p:txBody>
          <a:bodyPr/>
          <a:lstStyle/>
          <a:p>
            <a:r>
              <a:rPr lang="en-US" dirty="0"/>
              <a:t>SWBAT how to evaluate Psychotherapies and prevention Strategies </a:t>
            </a:r>
          </a:p>
          <a:p>
            <a:r>
              <a:rPr lang="en-US" dirty="0"/>
              <a:t>DQ: does psychotherapy work for everyone</a:t>
            </a:r>
            <a:r>
              <a:rPr lang="en-US" dirty="0" smtClean="0"/>
              <a:t>?</a:t>
            </a:r>
            <a:endParaRPr lang="en-US" dirty="0"/>
          </a:p>
        </p:txBody>
      </p:sp>
      <p:sp>
        <p:nvSpPr>
          <p:cNvPr id="4" name="TextBox 3"/>
          <p:cNvSpPr txBox="1"/>
          <p:nvPr/>
        </p:nvSpPr>
        <p:spPr>
          <a:xfrm>
            <a:off x="6858000" y="228600"/>
            <a:ext cx="2209800" cy="646331"/>
          </a:xfrm>
          <a:prstGeom prst="rect">
            <a:avLst/>
          </a:prstGeom>
          <a:noFill/>
        </p:spPr>
        <p:txBody>
          <a:bodyPr wrap="square" rtlCol="0">
            <a:spAutoFit/>
          </a:bodyPr>
          <a:lstStyle/>
          <a:p>
            <a:r>
              <a:rPr lang="en-US" sz="3600" dirty="0" smtClean="0"/>
              <a:t>3-31-16</a:t>
            </a:r>
            <a:endParaRPr lang="en-US" sz="3600" dirty="0"/>
          </a:p>
        </p:txBody>
      </p:sp>
    </p:spTree>
    <p:extLst>
      <p:ext uri="{BB962C8B-B14F-4D97-AF65-F5344CB8AC3E}">
        <p14:creationId xmlns:p14="http://schemas.microsoft.com/office/powerpoint/2010/main" val="8176876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Daily drill </a:t>
            </a:r>
          </a:p>
        </p:txBody>
      </p:sp>
      <p:sp>
        <p:nvSpPr>
          <p:cNvPr id="3" name="Content Placeholder 2"/>
          <p:cNvSpPr>
            <a:spLocks noGrp="1"/>
          </p:cNvSpPr>
          <p:nvPr>
            <p:ph idx="1"/>
          </p:nvPr>
        </p:nvSpPr>
        <p:spPr/>
        <p:txBody>
          <a:bodyPr/>
          <a:lstStyle/>
          <a:p>
            <a:r>
              <a:rPr lang="en-US" dirty="0"/>
              <a:t>SWBAT how to evaluate Psychotherapies and prevention Strategies </a:t>
            </a:r>
          </a:p>
          <a:p>
            <a:r>
              <a:rPr lang="en-US" dirty="0"/>
              <a:t>DQ: does psychotherapy work for everyone?</a:t>
            </a:r>
          </a:p>
          <a:p>
            <a:r>
              <a:rPr lang="en-US" dirty="0"/>
              <a:t>DA:  that is truly on who the person is if they feel it could work. </a:t>
            </a:r>
          </a:p>
        </p:txBody>
      </p:sp>
      <p:sp>
        <p:nvSpPr>
          <p:cNvPr id="4" name="TextBox 3"/>
          <p:cNvSpPr txBox="1"/>
          <p:nvPr/>
        </p:nvSpPr>
        <p:spPr>
          <a:xfrm>
            <a:off x="6858000" y="228600"/>
            <a:ext cx="2209800" cy="646331"/>
          </a:xfrm>
          <a:prstGeom prst="rect">
            <a:avLst/>
          </a:prstGeom>
          <a:noFill/>
        </p:spPr>
        <p:txBody>
          <a:bodyPr wrap="square" rtlCol="0">
            <a:spAutoFit/>
          </a:bodyPr>
          <a:lstStyle/>
          <a:p>
            <a:r>
              <a:rPr lang="en-US" sz="3600" dirty="0" smtClean="0"/>
              <a:t>3-31-16</a:t>
            </a:r>
            <a:endParaRPr lang="en-US" sz="3600" dirty="0"/>
          </a:p>
        </p:txBody>
      </p:sp>
    </p:spTree>
    <p:extLst>
      <p:ext uri="{BB962C8B-B14F-4D97-AF65-F5344CB8AC3E}">
        <p14:creationId xmlns:p14="http://schemas.microsoft.com/office/powerpoint/2010/main" val="27131419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55650"/>
            <a:ext cx="9144000" cy="6026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4"/>
          <p:cNvSpPr>
            <a:spLocks noGrp="1"/>
          </p:cNvSpPr>
          <p:nvPr>
            <p:ph type="title"/>
          </p:nvPr>
        </p:nvSpPr>
        <p:spPr>
          <a:xfrm>
            <a:off x="0" y="-76200"/>
            <a:ext cx="9144000" cy="1630363"/>
          </a:xfrm>
        </p:spPr>
        <p:txBody>
          <a:bodyPr>
            <a:normAutofit fontScale="90000"/>
          </a:bodyPr>
          <a:lstStyle/>
          <a:p>
            <a:pPr eaLnBrk="1" hangingPunct="1"/>
            <a:r>
              <a:rPr lang="en-US" altLang="en-US" sz="3200" dirty="0">
                <a:latin typeface="Arial" charset="0"/>
                <a:ea typeface="Arial" charset="0"/>
                <a:cs typeface="Arial" charset="0"/>
              </a:rPr>
              <a:t>Evaluating Psychotherapies</a:t>
            </a:r>
            <a:r>
              <a:rPr lang="en-US" altLang="en-US" sz="4800" dirty="0">
                <a:latin typeface="Arial" charset="0"/>
                <a:ea typeface="Arial" charset="0"/>
                <a:cs typeface="Arial" charset="0"/>
              </a:rPr>
              <a:t/>
            </a:r>
            <a:br>
              <a:rPr lang="en-US" altLang="en-US" sz="4800" dirty="0">
                <a:latin typeface="Arial" charset="0"/>
                <a:ea typeface="Arial" charset="0"/>
                <a:cs typeface="Arial" charset="0"/>
              </a:rPr>
            </a:br>
            <a:r>
              <a:rPr lang="en-US" altLang="en-US" sz="4800" dirty="0">
                <a:latin typeface="Arial" charset="0"/>
                <a:ea typeface="Arial" charset="0"/>
                <a:cs typeface="Arial" charset="0"/>
              </a:rPr>
              <a:t>Is Psychotherapy Effective?</a:t>
            </a:r>
          </a:p>
        </p:txBody>
      </p:sp>
      <p:sp>
        <p:nvSpPr>
          <p:cNvPr id="76803" name="Content Placeholder 2"/>
          <p:cNvSpPr txBox="1">
            <a:spLocks/>
          </p:cNvSpPr>
          <p:nvPr/>
        </p:nvSpPr>
        <p:spPr bwMode="auto">
          <a:xfrm>
            <a:off x="152400" y="1452215"/>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defRPr>
            </a:lvl9pPr>
          </a:lstStyle>
          <a:p>
            <a:pPr eaLnBrk="1" hangingPunct="1"/>
            <a:r>
              <a:rPr lang="en-US" altLang="en-US" sz="4000" dirty="0">
                <a:latin typeface="Arial" charset="0"/>
                <a:ea typeface="Arial" charset="0"/>
                <a:cs typeface="Arial" charset="0"/>
              </a:rPr>
              <a:t>Client’s </a:t>
            </a:r>
            <a:r>
              <a:rPr lang="en-US" altLang="en-US" sz="4000" dirty="0" smtClean="0">
                <a:latin typeface="Arial" charset="0"/>
                <a:ea typeface="Arial" charset="0"/>
                <a:cs typeface="Arial" charset="0"/>
              </a:rPr>
              <a:t>perceptions-</a:t>
            </a:r>
            <a:r>
              <a:rPr lang="en-US" altLang="en-US" sz="1600" dirty="0" smtClean="0">
                <a:latin typeface="Arial" charset="0"/>
                <a:ea typeface="Arial" charset="0"/>
                <a:cs typeface="Arial" charset="0"/>
              </a:rPr>
              <a:t>people usually enter in crisis, they need to believe therapy is worth it,clients usually speak well of their therapist.</a:t>
            </a:r>
            <a:endParaRPr lang="en-US" altLang="en-US" sz="4000" dirty="0">
              <a:latin typeface="Arial" charset="0"/>
              <a:ea typeface="Arial" charset="0"/>
              <a:cs typeface="Arial" charset="0"/>
            </a:endParaRPr>
          </a:p>
          <a:p>
            <a:pPr eaLnBrk="1" hangingPunct="1"/>
            <a:r>
              <a:rPr lang="en-US" altLang="en-US" sz="4000" dirty="0">
                <a:latin typeface="Arial" charset="0"/>
                <a:ea typeface="Arial" charset="0"/>
                <a:cs typeface="Arial" charset="0"/>
              </a:rPr>
              <a:t>Clinician’s </a:t>
            </a:r>
            <a:r>
              <a:rPr lang="en-US" altLang="en-US" sz="4000" dirty="0" smtClean="0">
                <a:latin typeface="Arial" charset="0"/>
                <a:ea typeface="Arial" charset="0"/>
                <a:cs typeface="Arial" charset="0"/>
              </a:rPr>
              <a:t>perceptions-</a:t>
            </a:r>
            <a:r>
              <a:rPr lang="en-US" altLang="en-US" sz="1600" dirty="0" smtClean="0">
                <a:latin typeface="Arial" charset="0"/>
                <a:ea typeface="Arial" charset="0"/>
                <a:cs typeface="Arial" charset="0"/>
              </a:rPr>
              <a:t>believe in success of therapy.</a:t>
            </a:r>
            <a:endParaRPr lang="en-US" altLang="en-US" sz="4000" dirty="0">
              <a:latin typeface="Arial" charset="0"/>
              <a:ea typeface="Arial" charset="0"/>
              <a:cs typeface="Arial" charset="0"/>
            </a:endParaRPr>
          </a:p>
          <a:p>
            <a:pPr eaLnBrk="1" hangingPunct="1"/>
            <a:r>
              <a:rPr lang="en-US" altLang="en-US" sz="4000" dirty="0">
                <a:latin typeface="Arial" charset="0"/>
                <a:ea typeface="Arial" charset="0"/>
                <a:cs typeface="Arial" charset="0"/>
              </a:rPr>
              <a:t>Outcome research</a:t>
            </a:r>
          </a:p>
          <a:p>
            <a:pPr lvl="1" eaLnBrk="1" hangingPunct="1"/>
            <a:r>
              <a:rPr lang="en-US" altLang="en-US" sz="3600" dirty="0">
                <a:latin typeface="Arial" charset="0"/>
                <a:ea typeface="Arial" charset="0"/>
                <a:cs typeface="Arial" charset="0"/>
                <a:hlinkClick r:id="rId2" action="ppaction://hlinksldjump"/>
              </a:rPr>
              <a:t>Meta-analysis</a:t>
            </a:r>
            <a:endParaRPr lang="en-US" altLang="en-US" sz="3600" dirty="0">
              <a:latin typeface="Arial" charset="0"/>
              <a:ea typeface="Arial" charset="0"/>
              <a:cs typeface="Arial" charset="0"/>
            </a:endParaRPr>
          </a:p>
          <a:p>
            <a:pPr lvl="1" eaLnBrk="1" hangingPunct="1"/>
            <a:r>
              <a:rPr lang="en-US" altLang="en-US" sz="2000" dirty="0" smtClean="0">
                <a:latin typeface="Arial" charset="0"/>
                <a:ea typeface="Arial" charset="0"/>
                <a:cs typeface="Arial" charset="0"/>
              </a:rPr>
              <a:t>Statistically combing results of</a:t>
            </a:r>
          </a:p>
          <a:p>
            <a:pPr marL="457200" lvl="1" indent="0" eaLnBrk="1" hangingPunct="1">
              <a:buNone/>
            </a:pPr>
            <a:r>
              <a:rPr lang="en-US" altLang="en-US" sz="2000" dirty="0" smtClean="0">
                <a:latin typeface="Arial" charset="0"/>
                <a:ea typeface="Arial" charset="0"/>
                <a:cs typeface="Arial" charset="0"/>
              </a:rPr>
              <a:t>Many different research studies. </a:t>
            </a:r>
          </a:p>
          <a:p>
            <a:pPr lvl="1" eaLnBrk="1" hangingPunct="1"/>
            <a:endParaRPr lang="en-US" altLang="en-US" sz="3600" dirty="0">
              <a:latin typeface="Arial" charset="0"/>
              <a:ea typeface="Arial" charset="0"/>
              <a:cs typeface="Arial" charset="0"/>
            </a:endParaRPr>
          </a:p>
        </p:txBody>
      </p:sp>
      <p:pic>
        <p:nvPicPr>
          <p:cNvPr id="76804" name="Picture 2" descr="C:\Users\KKorek\Documents\ABCFiles\2013 Myers AP 2e\Images\ImageJPGs_Module72\ImageJPGs_Module72\MyAP2e_fig_72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76222" y="4111344"/>
            <a:ext cx="4615378" cy="2594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4"/>
          <p:cNvSpPr>
            <a:spLocks noGrp="1"/>
          </p:cNvSpPr>
          <p:nvPr>
            <p:ph type="title"/>
          </p:nvPr>
        </p:nvSpPr>
        <p:spPr>
          <a:xfrm>
            <a:off x="0" y="274638"/>
            <a:ext cx="9144000" cy="1630362"/>
          </a:xfrm>
        </p:spPr>
        <p:txBody>
          <a:bodyPr>
            <a:normAutofit fontScale="90000"/>
          </a:bodyPr>
          <a:lstStyle/>
          <a:p>
            <a:pPr eaLnBrk="1" hangingPunct="1"/>
            <a:r>
              <a:rPr lang="en-US" altLang="en-US" sz="3200" dirty="0">
                <a:latin typeface="Arial" charset="0"/>
                <a:ea typeface="Arial" charset="0"/>
                <a:cs typeface="Arial" charset="0"/>
              </a:rPr>
              <a:t>Evaluating Psychotherapies</a:t>
            </a:r>
            <a:r>
              <a:rPr lang="en-US" altLang="en-US" sz="4800" dirty="0">
                <a:latin typeface="Arial" charset="0"/>
                <a:ea typeface="Arial" charset="0"/>
                <a:cs typeface="Arial" charset="0"/>
              </a:rPr>
              <a:t/>
            </a:r>
            <a:br>
              <a:rPr lang="en-US" altLang="en-US" sz="4800" dirty="0">
                <a:latin typeface="Arial" charset="0"/>
                <a:ea typeface="Arial" charset="0"/>
                <a:cs typeface="Arial" charset="0"/>
              </a:rPr>
            </a:br>
            <a:r>
              <a:rPr lang="en-US" altLang="en-US" sz="4800" dirty="0">
                <a:latin typeface="Arial" charset="0"/>
                <a:ea typeface="Arial" charset="0"/>
                <a:cs typeface="Arial" charset="0"/>
              </a:rPr>
              <a:t>The Relative Effectiveness of Different Psychotherapies</a:t>
            </a:r>
          </a:p>
        </p:txBody>
      </p:sp>
      <p:sp>
        <p:nvSpPr>
          <p:cNvPr id="77827" name="Content Placeholder 2"/>
          <p:cNvSpPr txBox="1">
            <a:spLocks/>
          </p:cNvSpPr>
          <p:nvPr/>
        </p:nvSpPr>
        <p:spPr bwMode="auto">
          <a:xfrm>
            <a:off x="281767" y="2395406"/>
            <a:ext cx="8229600" cy="4146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defRPr>
            </a:lvl9pPr>
          </a:lstStyle>
          <a:p>
            <a:pPr eaLnBrk="1" hangingPunct="1"/>
            <a:r>
              <a:rPr lang="en-US" altLang="en-US" sz="4000" dirty="0">
                <a:latin typeface="Arial" charset="0"/>
                <a:ea typeface="Arial" charset="0"/>
                <a:cs typeface="Arial" charset="0"/>
                <a:hlinkClick r:id="rId2" action="ppaction://hlinksldjump"/>
              </a:rPr>
              <a:t>Evidence-based practice</a:t>
            </a:r>
            <a:r>
              <a:rPr lang="en-US" altLang="en-US" sz="4000" dirty="0">
                <a:latin typeface="Arial" charset="0"/>
                <a:ea typeface="Arial" charset="0"/>
                <a:cs typeface="Arial" charset="0"/>
              </a:rPr>
              <a:t>-decision</a:t>
            </a:r>
            <a:r>
              <a:rPr lang="en-US" altLang="en-US" sz="4000" dirty="0" smtClean="0">
                <a:latin typeface="Arial" charset="0"/>
                <a:ea typeface="Arial" charset="0"/>
                <a:cs typeface="Arial" charset="0"/>
              </a:rPr>
              <a:t> making that integrates the best available research with clinical expertise and patient</a:t>
            </a:r>
            <a:r>
              <a:rPr lang="en-US" altLang="en-US" dirty="0">
                <a:latin typeface="Arial" charset="0"/>
                <a:ea typeface="Arial" charset="0"/>
                <a:cs typeface="Arial" charset="0"/>
              </a:rPr>
              <a:t> </a:t>
            </a:r>
            <a:r>
              <a:rPr lang="en-US" altLang="en-US" sz="3600" dirty="0" smtClean="0">
                <a:latin typeface="Arial" charset="0"/>
                <a:ea typeface="Arial" charset="0"/>
                <a:cs typeface="Arial" charset="0"/>
              </a:rPr>
              <a:t>Characteristics and preferences.</a:t>
            </a:r>
            <a:endParaRPr lang="en-US" altLang="en-US" sz="4000" dirty="0" smtClean="0">
              <a:latin typeface="Arial" charset="0"/>
              <a:ea typeface="Arial" charset="0"/>
              <a:cs typeface="Arial" charset="0"/>
            </a:endParaRPr>
          </a:p>
        </p:txBody>
      </p:sp>
      <p:pic>
        <p:nvPicPr>
          <p:cNvPr id="77828"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12022" y="5403867"/>
            <a:ext cx="1719956" cy="1454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4"/>
          <p:cNvSpPr>
            <a:spLocks noGrp="1"/>
          </p:cNvSpPr>
          <p:nvPr>
            <p:ph type="title"/>
          </p:nvPr>
        </p:nvSpPr>
        <p:spPr>
          <a:xfrm>
            <a:off x="0" y="-76200"/>
            <a:ext cx="9144000" cy="1630363"/>
          </a:xfrm>
        </p:spPr>
        <p:txBody>
          <a:bodyPr>
            <a:normAutofit fontScale="90000"/>
          </a:bodyPr>
          <a:lstStyle/>
          <a:p>
            <a:pPr eaLnBrk="1" hangingPunct="1"/>
            <a:r>
              <a:rPr lang="en-US" altLang="en-US" sz="3200" dirty="0">
                <a:latin typeface="Arial" charset="0"/>
                <a:ea typeface="Arial" charset="0"/>
                <a:cs typeface="Arial" charset="0"/>
              </a:rPr>
              <a:t>Evaluating Psychotherapies</a:t>
            </a:r>
            <a:r>
              <a:rPr lang="en-US" altLang="en-US" sz="4800" dirty="0">
                <a:latin typeface="Arial" charset="0"/>
                <a:ea typeface="Arial" charset="0"/>
                <a:cs typeface="Arial" charset="0"/>
              </a:rPr>
              <a:t/>
            </a:r>
            <a:br>
              <a:rPr lang="en-US" altLang="en-US" sz="4800" dirty="0">
                <a:latin typeface="Arial" charset="0"/>
                <a:ea typeface="Arial" charset="0"/>
                <a:cs typeface="Arial" charset="0"/>
              </a:rPr>
            </a:br>
            <a:r>
              <a:rPr lang="en-US" altLang="en-US" sz="4800" dirty="0">
                <a:latin typeface="Arial" charset="0"/>
                <a:ea typeface="Arial" charset="0"/>
                <a:cs typeface="Arial" charset="0"/>
              </a:rPr>
              <a:t>Evaluating Alternative Therapies</a:t>
            </a:r>
          </a:p>
        </p:txBody>
      </p:sp>
      <p:sp>
        <p:nvSpPr>
          <p:cNvPr id="78851" name="Content Placeholder 2"/>
          <p:cNvSpPr txBox="1">
            <a:spLocks/>
          </p:cNvSpPr>
          <p:nvPr/>
        </p:nvSpPr>
        <p:spPr bwMode="auto">
          <a:xfrm>
            <a:off x="451349" y="1600200"/>
            <a:ext cx="7447261" cy="4154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defRPr>
            </a:lvl9pPr>
          </a:lstStyle>
          <a:p>
            <a:pPr eaLnBrk="1" hangingPunct="1"/>
            <a:r>
              <a:rPr lang="en-US" altLang="en-US" sz="4000" dirty="0">
                <a:latin typeface="Arial" charset="0"/>
                <a:ea typeface="Arial" charset="0"/>
                <a:cs typeface="Arial" charset="0"/>
              </a:rPr>
              <a:t>Eye movement desensitization and reprocessing (EMDR</a:t>
            </a:r>
            <a:r>
              <a:rPr lang="en-US" altLang="en-US" sz="4000" dirty="0" smtClean="0">
                <a:latin typeface="Arial" charset="0"/>
                <a:ea typeface="Arial" charset="0"/>
                <a:cs typeface="Arial" charset="0"/>
              </a:rPr>
              <a:t>)-able to calm anxiousness and recall memories by quickly moving eyes.</a:t>
            </a:r>
            <a:endParaRPr lang="en-US" altLang="en-US" sz="4000" dirty="0">
              <a:latin typeface="Arial" charset="0"/>
              <a:ea typeface="Arial" charset="0"/>
              <a:cs typeface="Arial" charset="0"/>
            </a:endParaRPr>
          </a:p>
          <a:p>
            <a:pPr eaLnBrk="1" hangingPunct="1"/>
            <a:r>
              <a:rPr lang="en-US" altLang="en-US" sz="4000" dirty="0">
                <a:latin typeface="Arial" charset="0"/>
                <a:ea typeface="Arial" charset="0"/>
                <a:cs typeface="Arial" charset="0"/>
              </a:rPr>
              <a:t>Light exposure </a:t>
            </a:r>
            <a:r>
              <a:rPr lang="en-US" altLang="en-US" sz="4000" dirty="0" smtClean="0">
                <a:latin typeface="Arial" charset="0"/>
                <a:ea typeface="Arial" charset="0"/>
                <a:cs typeface="Arial" charset="0"/>
              </a:rPr>
              <a:t>therapy-</a:t>
            </a:r>
            <a:r>
              <a:rPr lang="en-US" altLang="en-US" sz="2400" dirty="0" smtClean="0">
                <a:latin typeface="Arial" charset="0"/>
                <a:ea typeface="Arial" charset="0"/>
                <a:cs typeface="Arial" charset="0"/>
              </a:rPr>
              <a:t>Daily dose of light</a:t>
            </a:r>
            <a:endParaRPr lang="en-US" altLang="en-US" sz="4000" dirty="0">
              <a:latin typeface="Arial" charset="0"/>
              <a:ea typeface="Arial" charset="0"/>
              <a:cs typeface="Arial" charset="0"/>
            </a:endParaRPr>
          </a:p>
          <a:p>
            <a:pPr lvl="1" eaLnBrk="1" hangingPunct="1"/>
            <a:r>
              <a:rPr lang="en-US" altLang="en-US" sz="3600" dirty="0">
                <a:latin typeface="Arial" charset="0"/>
                <a:ea typeface="Arial" charset="0"/>
                <a:cs typeface="Arial" charset="0"/>
              </a:rPr>
              <a:t>Seasonal affective         </a:t>
            </a:r>
            <a:r>
              <a:rPr lang="en-US" altLang="en-US" sz="3600" dirty="0" smtClean="0">
                <a:latin typeface="Arial" charset="0"/>
                <a:ea typeface="Arial" charset="0"/>
                <a:cs typeface="Arial" charset="0"/>
              </a:rPr>
              <a:t>                       </a:t>
            </a:r>
            <a:r>
              <a:rPr lang="en-US" altLang="en-US" sz="3600" dirty="0">
                <a:latin typeface="Arial" charset="0"/>
                <a:ea typeface="Arial" charset="0"/>
                <a:cs typeface="Arial" charset="0"/>
              </a:rPr>
              <a:t>disorder (SAD</a:t>
            </a:r>
            <a:r>
              <a:rPr lang="en-US" altLang="en-US" sz="3600" dirty="0" smtClean="0">
                <a:latin typeface="Arial" charset="0"/>
                <a:ea typeface="Arial" charset="0"/>
                <a:cs typeface="Arial" charset="0"/>
              </a:rPr>
              <a:t>)-</a:t>
            </a:r>
            <a:r>
              <a:rPr lang="en-US" altLang="en-US" sz="2400" dirty="0" smtClean="0">
                <a:latin typeface="Arial" charset="0"/>
                <a:ea typeface="Arial" charset="0"/>
                <a:cs typeface="Arial" charset="0"/>
              </a:rPr>
              <a:t>evolutionary perspective </a:t>
            </a:r>
            <a:endParaRPr lang="en-US" altLang="en-US" sz="2400" dirty="0">
              <a:latin typeface="Arial" charset="0"/>
              <a:ea typeface="Arial" charset="0"/>
              <a:cs typeface="Arial"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4"/>
          <p:cNvSpPr>
            <a:spLocks noGrp="1"/>
          </p:cNvSpPr>
          <p:nvPr>
            <p:ph type="title"/>
          </p:nvPr>
        </p:nvSpPr>
        <p:spPr>
          <a:xfrm>
            <a:off x="0" y="274638"/>
            <a:ext cx="9144000" cy="1630362"/>
          </a:xfrm>
        </p:spPr>
        <p:txBody>
          <a:bodyPr>
            <a:normAutofit fontScale="90000"/>
          </a:bodyPr>
          <a:lstStyle/>
          <a:p>
            <a:pPr eaLnBrk="1" hangingPunct="1"/>
            <a:r>
              <a:rPr lang="en-US" altLang="en-US" sz="3200" dirty="0">
                <a:latin typeface="Arial" charset="0"/>
                <a:ea typeface="Arial" charset="0"/>
                <a:cs typeface="Arial" charset="0"/>
              </a:rPr>
              <a:t>Evaluating Psychotherapies</a:t>
            </a:r>
            <a:r>
              <a:rPr lang="en-US" altLang="en-US" sz="4800" dirty="0">
                <a:latin typeface="Arial" charset="0"/>
                <a:ea typeface="Arial" charset="0"/>
                <a:cs typeface="Arial" charset="0"/>
              </a:rPr>
              <a:t/>
            </a:r>
            <a:br>
              <a:rPr lang="en-US" altLang="en-US" sz="4800" dirty="0">
                <a:latin typeface="Arial" charset="0"/>
                <a:ea typeface="Arial" charset="0"/>
                <a:cs typeface="Arial" charset="0"/>
              </a:rPr>
            </a:br>
            <a:r>
              <a:rPr lang="en-US" altLang="en-US" sz="4800" dirty="0">
                <a:latin typeface="Arial" charset="0"/>
                <a:ea typeface="Arial" charset="0"/>
                <a:cs typeface="Arial" charset="0"/>
              </a:rPr>
              <a:t>Commonalities Among Psychotherapies</a:t>
            </a:r>
          </a:p>
        </p:txBody>
      </p:sp>
      <p:sp>
        <p:nvSpPr>
          <p:cNvPr id="79875" name="Content Placeholder 2"/>
          <p:cNvSpPr txBox="1">
            <a:spLocks/>
          </p:cNvSpPr>
          <p:nvPr/>
        </p:nvSpPr>
        <p:spPr bwMode="auto">
          <a:xfrm>
            <a:off x="457200" y="2057400"/>
            <a:ext cx="6476025" cy="2481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defRPr>
            </a:lvl9pPr>
          </a:lstStyle>
          <a:p>
            <a:pPr eaLnBrk="1" hangingPunct="1"/>
            <a:r>
              <a:rPr lang="en-US" altLang="en-US" sz="4000" dirty="0">
                <a:latin typeface="Arial" charset="0"/>
                <a:ea typeface="Arial" charset="0"/>
                <a:cs typeface="Arial" charset="0"/>
              </a:rPr>
              <a:t>Hope for demoralized           people</a:t>
            </a:r>
          </a:p>
          <a:p>
            <a:pPr eaLnBrk="1" hangingPunct="1"/>
            <a:r>
              <a:rPr lang="en-US" altLang="en-US" sz="4000" dirty="0">
                <a:latin typeface="Arial" charset="0"/>
                <a:ea typeface="Arial" charset="0"/>
                <a:cs typeface="Arial" charset="0"/>
              </a:rPr>
              <a:t>A new perspective</a:t>
            </a:r>
          </a:p>
          <a:p>
            <a:pPr eaLnBrk="1" hangingPunct="1"/>
            <a:r>
              <a:rPr lang="en-US" altLang="en-US" sz="4000" dirty="0">
                <a:latin typeface="Arial" charset="0"/>
                <a:ea typeface="Arial" charset="0"/>
                <a:cs typeface="Arial" charset="0"/>
              </a:rPr>
              <a:t>An empathic, trusting,                   caring relationship</a:t>
            </a:r>
          </a:p>
          <a:p>
            <a:pPr eaLnBrk="1" hangingPunct="1"/>
            <a:r>
              <a:rPr lang="en-US" altLang="en-US" sz="4000" dirty="0">
                <a:latin typeface="Arial" charset="0"/>
                <a:ea typeface="Arial" charset="0"/>
                <a:cs typeface="Arial" charset="0"/>
                <a:hlinkClick r:id="rId2" action="ppaction://hlinksldjump"/>
              </a:rPr>
              <a:t>Therapeutic alliance</a:t>
            </a:r>
            <a:r>
              <a:rPr lang="en-US" altLang="en-US" sz="2200" dirty="0">
                <a:latin typeface="Arial" charset="0"/>
                <a:ea typeface="Arial" charset="0"/>
                <a:cs typeface="Arial" charset="0"/>
              </a:rPr>
              <a:t>-bond</a:t>
            </a:r>
            <a:r>
              <a:rPr lang="en-US" altLang="en-US" sz="2200" dirty="0" smtClean="0">
                <a:latin typeface="Arial" charset="0"/>
                <a:ea typeface="Arial" charset="0"/>
                <a:cs typeface="Arial" charset="0"/>
              </a:rPr>
              <a:t> and trust between therapist and client.</a:t>
            </a:r>
            <a:endParaRPr lang="en-US" altLang="en-US" dirty="0">
              <a:latin typeface="Arial" charset="0"/>
              <a:ea typeface="Arial" charset="0"/>
              <a:cs typeface="Arial" charset="0"/>
            </a:endParaRPr>
          </a:p>
        </p:txBody>
      </p:sp>
      <p:pic>
        <p:nvPicPr>
          <p:cNvPr id="2" name="Picture 1"/>
          <p:cNvPicPr>
            <a:picLocks noChangeAspect="1"/>
          </p:cNvPicPr>
          <p:nvPr/>
        </p:nvPicPr>
        <p:blipFill>
          <a:blip r:embed="rId3"/>
          <a:stretch>
            <a:fillRect/>
          </a:stretch>
        </p:blipFill>
        <p:spPr>
          <a:xfrm>
            <a:off x="5664777" y="2601389"/>
            <a:ext cx="3278100" cy="1843931"/>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4"/>
          <p:cNvSpPr>
            <a:spLocks noGrp="1"/>
          </p:cNvSpPr>
          <p:nvPr>
            <p:ph type="title"/>
          </p:nvPr>
        </p:nvSpPr>
        <p:spPr>
          <a:xfrm>
            <a:off x="0" y="274638"/>
            <a:ext cx="9144000" cy="1630362"/>
          </a:xfrm>
        </p:spPr>
        <p:txBody>
          <a:bodyPr>
            <a:normAutofit fontScale="90000"/>
          </a:bodyPr>
          <a:lstStyle/>
          <a:p>
            <a:pPr eaLnBrk="1" hangingPunct="1"/>
            <a:r>
              <a:rPr lang="en-US" altLang="en-US" sz="3200" dirty="0">
                <a:latin typeface="Arial" charset="0"/>
                <a:ea typeface="Arial" charset="0"/>
                <a:cs typeface="Arial" charset="0"/>
              </a:rPr>
              <a:t>Evaluating Psychotherapies</a:t>
            </a:r>
            <a:r>
              <a:rPr lang="en-US" altLang="en-US" sz="4800" dirty="0">
                <a:latin typeface="Arial" charset="0"/>
                <a:ea typeface="Arial" charset="0"/>
                <a:cs typeface="Arial" charset="0"/>
              </a:rPr>
              <a:t/>
            </a:r>
            <a:br>
              <a:rPr lang="en-US" altLang="en-US" sz="4800" dirty="0">
                <a:latin typeface="Arial" charset="0"/>
                <a:ea typeface="Arial" charset="0"/>
                <a:cs typeface="Arial" charset="0"/>
              </a:rPr>
            </a:br>
            <a:r>
              <a:rPr lang="en-US" altLang="en-US" sz="4800" dirty="0">
                <a:latin typeface="Arial" charset="0"/>
                <a:ea typeface="Arial" charset="0"/>
                <a:cs typeface="Arial" charset="0"/>
              </a:rPr>
              <a:t>Culture, Gender, and Values in Psychotherapy</a:t>
            </a:r>
          </a:p>
        </p:txBody>
      </p:sp>
      <p:sp>
        <p:nvSpPr>
          <p:cNvPr id="80899" name="Content Placeholder 2"/>
          <p:cNvSpPr txBox="1">
            <a:spLocks/>
          </p:cNvSpPr>
          <p:nvPr/>
        </p:nvSpPr>
        <p:spPr bwMode="auto">
          <a:xfrm>
            <a:off x="228600" y="22860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defRPr>
            </a:lvl9pPr>
          </a:lstStyle>
          <a:p>
            <a:pPr eaLnBrk="1" hangingPunct="1"/>
            <a:r>
              <a:rPr lang="en-US" altLang="en-US" sz="4000" dirty="0">
                <a:latin typeface="Arial" charset="0"/>
                <a:ea typeface="Arial" charset="0"/>
                <a:cs typeface="Arial" charset="0"/>
              </a:rPr>
              <a:t>Similarities between                </a:t>
            </a:r>
            <a:r>
              <a:rPr lang="en-US" altLang="en-US" sz="4000" dirty="0" smtClean="0">
                <a:latin typeface="Arial" charset="0"/>
                <a:ea typeface="Arial" charset="0"/>
                <a:cs typeface="Arial" charset="0"/>
              </a:rPr>
              <a:t>cultures.  </a:t>
            </a:r>
          </a:p>
          <a:p>
            <a:pPr marL="0" indent="0" eaLnBrk="1" hangingPunct="1">
              <a:buNone/>
            </a:pPr>
            <a:r>
              <a:rPr lang="en-US" altLang="en-US" sz="4000" dirty="0" smtClean="0">
                <a:latin typeface="Arial" charset="0"/>
                <a:ea typeface="Arial" charset="0"/>
                <a:cs typeface="Arial" charset="0"/>
              </a:rPr>
              <a:t>--</a:t>
            </a:r>
            <a:r>
              <a:rPr lang="en-US" altLang="en-US" sz="4000" b="1" u="sng" dirty="0" smtClean="0">
                <a:latin typeface="Arial" charset="0"/>
                <a:ea typeface="Arial" charset="0"/>
                <a:cs typeface="Arial" charset="0"/>
              </a:rPr>
              <a:t>Cultural values,religion,gender</a:t>
            </a:r>
            <a:endParaRPr lang="en-US" altLang="en-US" sz="4000" b="1" u="sng" dirty="0">
              <a:latin typeface="Arial" charset="0"/>
              <a:ea typeface="Arial" charset="0"/>
              <a:cs typeface="Arial" charset="0"/>
            </a:endParaRPr>
          </a:p>
          <a:p>
            <a:pPr eaLnBrk="1" hangingPunct="1"/>
            <a:r>
              <a:rPr lang="en-US" altLang="en-US" sz="4000" dirty="0">
                <a:latin typeface="Arial" charset="0"/>
                <a:ea typeface="Arial" charset="0"/>
                <a:cs typeface="Arial" charset="0"/>
              </a:rPr>
              <a:t>Differences between               cultures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le 4"/>
          <p:cNvSpPr>
            <a:spLocks noGrp="1"/>
          </p:cNvSpPr>
          <p:nvPr>
            <p:ph type="title"/>
          </p:nvPr>
        </p:nvSpPr>
        <p:spPr>
          <a:xfrm>
            <a:off x="0" y="-334963"/>
            <a:ext cx="9144000" cy="1630363"/>
          </a:xfrm>
        </p:spPr>
        <p:txBody>
          <a:bodyPr/>
          <a:lstStyle/>
          <a:p>
            <a:pPr eaLnBrk="1" hangingPunct="1"/>
            <a:r>
              <a:rPr lang="en-US" altLang="en-US" sz="4800" b="1" dirty="0">
                <a:latin typeface="Arial" charset="0"/>
                <a:ea typeface="Arial" charset="0"/>
                <a:cs typeface="Arial" charset="0"/>
              </a:rPr>
              <a:t>Therapist and their Training</a:t>
            </a:r>
          </a:p>
        </p:txBody>
      </p:sp>
      <p:pic>
        <p:nvPicPr>
          <p:cNvPr id="8704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371600"/>
            <a:ext cx="9140825" cy="40687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4"/>
          <p:cNvSpPr>
            <a:spLocks noGrp="1"/>
          </p:cNvSpPr>
          <p:nvPr>
            <p:ph type="title"/>
          </p:nvPr>
        </p:nvSpPr>
        <p:spPr>
          <a:xfrm>
            <a:off x="0" y="0"/>
            <a:ext cx="9144000" cy="1630363"/>
          </a:xfrm>
        </p:spPr>
        <p:txBody>
          <a:bodyPr>
            <a:normAutofit fontScale="90000"/>
          </a:bodyPr>
          <a:lstStyle/>
          <a:p>
            <a:pPr eaLnBrk="1" hangingPunct="1"/>
            <a:r>
              <a:rPr lang="en-US" altLang="en-US" sz="4800" b="1" dirty="0">
                <a:latin typeface="Arial" charset="0"/>
                <a:ea typeface="Arial" charset="0"/>
                <a:cs typeface="Arial" charset="0"/>
              </a:rPr>
              <a:t>Preventing Psychological Disorders</a:t>
            </a:r>
          </a:p>
        </p:txBody>
      </p:sp>
      <p:sp>
        <p:nvSpPr>
          <p:cNvPr id="89091" name="Content Placeholder 2"/>
          <p:cNvSpPr txBox="1">
            <a:spLocks/>
          </p:cNvSpPr>
          <p:nvPr/>
        </p:nvSpPr>
        <p:spPr bwMode="auto">
          <a:xfrm>
            <a:off x="228600" y="1646238"/>
            <a:ext cx="86868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defRPr>
            </a:lvl9pPr>
          </a:lstStyle>
          <a:p>
            <a:pPr eaLnBrk="1" hangingPunct="1"/>
            <a:r>
              <a:rPr lang="en-US" altLang="en-US" sz="4000" dirty="0">
                <a:latin typeface="Arial" charset="0"/>
                <a:ea typeface="Arial" charset="0"/>
                <a:cs typeface="Arial" charset="0"/>
                <a:hlinkClick r:id="rId2" action="ppaction://hlinksldjump"/>
              </a:rPr>
              <a:t>Resilience</a:t>
            </a:r>
            <a:r>
              <a:rPr lang="en-US" altLang="en-US" sz="4000" dirty="0">
                <a:latin typeface="Arial" charset="0"/>
                <a:ea typeface="Arial" charset="0"/>
                <a:cs typeface="Arial" charset="0"/>
              </a:rPr>
              <a:t>-personal</a:t>
            </a:r>
            <a:r>
              <a:rPr lang="en-US" altLang="en-US" sz="4000" dirty="0" smtClean="0">
                <a:latin typeface="Arial" charset="0"/>
                <a:ea typeface="Arial" charset="0"/>
                <a:cs typeface="Arial" charset="0"/>
              </a:rPr>
              <a:t> strength that helps people cope with stress and recover from adversity.</a:t>
            </a:r>
            <a:endParaRPr lang="en-US" altLang="en-US" sz="4000" dirty="0">
              <a:latin typeface="Arial" charset="0"/>
              <a:ea typeface="Arial" charset="0"/>
              <a:cs typeface="Arial" charset="0"/>
            </a:endParaRPr>
          </a:p>
          <a:p>
            <a:pPr eaLnBrk="1" hangingPunct="1"/>
            <a:r>
              <a:rPr lang="en-US" altLang="en-US" sz="4000" dirty="0">
                <a:latin typeface="Arial" charset="0"/>
                <a:ea typeface="Arial" charset="0"/>
                <a:cs typeface="Arial" charset="0"/>
              </a:rPr>
              <a:t>Preventing psychological </a:t>
            </a:r>
            <a:r>
              <a:rPr lang="en-US" altLang="en-US" sz="4000" dirty="0" smtClean="0">
                <a:latin typeface="Arial" charset="0"/>
                <a:ea typeface="Arial" charset="0"/>
                <a:cs typeface="Arial" charset="0"/>
              </a:rPr>
              <a:t>disorders-self esteem,confidence, </a:t>
            </a:r>
            <a:r>
              <a:rPr lang="en-US" altLang="en-US" sz="4000" b="1" u="sng" dirty="0" smtClean="0">
                <a:latin typeface="Arial" charset="0"/>
                <a:ea typeface="Arial" charset="0"/>
                <a:cs typeface="Arial" charset="0"/>
              </a:rPr>
              <a:t>resilience</a:t>
            </a:r>
            <a:r>
              <a:rPr lang="en-US" altLang="en-US" sz="4000" dirty="0" smtClean="0">
                <a:latin typeface="Arial" charset="0"/>
                <a:ea typeface="Arial" charset="0"/>
                <a:cs typeface="Arial" charset="0"/>
              </a:rPr>
              <a:t>,and being mental well and stable.</a:t>
            </a:r>
            <a:endParaRPr lang="en-US" altLang="en-US" b="1" u="sng" dirty="0">
              <a:latin typeface="Arial" charset="0"/>
              <a:ea typeface="Arial" charset="0"/>
              <a:cs typeface="Arial"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4"/>
          <p:cNvSpPr>
            <a:spLocks noGrp="1"/>
          </p:cNvSpPr>
          <p:nvPr>
            <p:ph type="title"/>
          </p:nvPr>
        </p:nvSpPr>
        <p:spPr/>
        <p:txBody>
          <a:bodyPr/>
          <a:lstStyle/>
          <a:p>
            <a:pPr eaLnBrk="1" hangingPunct="1"/>
            <a:r>
              <a:rPr lang="en-US" altLang="en-US" sz="4800" b="1" dirty="0">
                <a:latin typeface="Arial" charset="0"/>
                <a:ea typeface="Arial" charset="0"/>
                <a:cs typeface="Arial" charset="0"/>
              </a:rPr>
              <a:t>Unit 13 - Overview</a:t>
            </a:r>
          </a:p>
        </p:txBody>
      </p:sp>
      <p:sp>
        <p:nvSpPr>
          <p:cNvPr id="5123" name="Content Placeholder 3"/>
          <p:cNvSpPr>
            <a:spLocks noGrp="1"/>
          </p:cNvSpPr>
          <p:nvPr>
            <p:ph sz="half" idx="1"/>
          </p:nvPr>
        </p:nvSpPr>
        <p:spPr>
          <a:xfrm>
            <a:off x="457200" y="1600200"/>
            <a:ext cx="8458200" cy="4525963"/>
          </a:xfrm>
        </p:spPr>
        <p:txBody>
          <a:bodyPr/>
          <a:lstStyle/>
          <a:p>
            <a:r>
              <a:rPr lang="en-US" altLang="en-US" sz="3200" dirty="0">
                <a:latin typeface="Arial" charset="0"/>
                <a:ea typeface="Arial" charset="0"/>
                <a:cs typeface="Arial" charset="0"/>
                <a:hlinkClick r:id="rId3" action="ppaction://hlinksldjump"/>
              </a:rPr>
              <a:t>Introduction to Therapy, and Psychodynamic and Humanistic Therapies</a:t>
            </a:r>
            <a:endParaRPr lang="en-US" altLang="en-US" sz="3200" dirty="0">
              <a:latin typeface="Arial" charset="0"/>
              <a:ea typeface="Arial" charset="0"/>
              <a:cs typeface="Arial" charset="0"/>
            </a:endParaRPr>
          </a:p>
          <a:p>
            <a:r>
              <a:rPr lang="en-US" altLang="en-US" sz="3200" dirty="0">
                <a:latin typeface="Arial" charset="0"/>
                <a:ea typeface="Arial" charset="0"/>
                <a:cs typeface="Arial" charset="0"/>
                <a:hlinkClick r:id="rId4" action="ppaction://hlinksldjump"/>
              </a:rPr>
              <a:t>Behavior, Cognitive, and Group Therapies</a:t>
            </a:r>
            <a:endParaRPr lang="en-US" altLang="en-US" sz="3200" dirty="0">
              <a:latin typeface="Arial" charset="0"/>
              <a:ea typeface="Arial" charset="0"/>
              <a:cs typeface="Arial" charset="0"/>
            </a:endParaRPr>
          </a:p>
          <a:p>
            <a:r>
              <a:rPr lang="en-US" altLang="en-US" sz="3200" dirty="0">
                <a:latin typeface="Arial" charset="0"/>
                <a:ea typeface="Arial" charset="0"/>
                <a:cs typeface="Arial" charset="0"/>
                <a:hlinkClick r:id="rId5" action="ppaction://hlinksldjump"/>
              </a:rPr>
              <a:t>Evaluating Psychotherapies and Prevention Strategies</a:t>
            </a:r>
            <a:endParaRPr lang="en-US" altLang="en-US" sz="3200" dirty="0">
              <a:latin typeface="Arial" charset="0"/>
              <a:ea typeface="Arial" charset="0"/>
              <a:cs typeface="Arial" charset="0"/>
            </a:endParaRPr>
          </a:p>
          <a:p>
            <a:r>
              <a:rPr lang="en-US" altLang="en-US" sz="3200" dirty="0">
                <a:latin typeface="Arial" charset="0"/>
                <a:ea typeface="Arial" charset="0"/>
                <a:cs typeface="Arial" charset="0"/>
                <a:hlinkClick r:id="rId6" action="ppaction://hlinksldjump"/>
              </a:rPr>
              <a:t>The Biomedical Therapies</a:t>
            </a:r>
            <a:endParaRPr lang="en-US" altLang="en-US" sz="3200" dirty="0">
              <a:latin typeface="Arial" charset="0"/>
              <a:ea typeface="Arial" charset="0"/>
              <a:cs typeface="Arial" charset="0"/>
            </a:endParaRPr>
          </a:p>
        </p:txBody>
      </p:sp>
      <p:sp>
        <p:nvSpPr>
          <p:cNvPr id="5124" name="TextBox 4"/>
          <p:cNvSpPr txBox="1">
            <a:spLocks noChangeArrowheads="1"/>
          </p:cNvSpPr>
          <p:nvPr/>
        </p:nvSpPr>
        <p:spPr bwMode="auto">
          <a:xfrm>
            <a:off x="0" y="6400800"/>
            <a:ext cx="9144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defRPr>
            </a:lvl9pPr>
          </a:lstStyle>
          <a:p>
            <a:pPr algn="ctr" eaLnBrk="1" hangingPunct="1">
              <a:spcBef>
                <a:spcPct val="0"/>
              </a:spcBef>
              <a:buFontTx/>
              <a:buNone/>
            </a:pPr>
            <a:r>
              <a:rPr lang="en-US" altLang="en-US" sz="1800" dirty="0">
                <a:latin typeface="Arial" charset="0"/>
              </a:rPr>
              <a:t>Click on the any of the above hyperlinks to go to that section in the presentation.</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Exist ticket </a:t>
            </a:r>
          </a:p>
        </p:txBody>
      </p:sp>
      <p:sp>
        <p:nvSpPr>
          <p:cNvPr id="4" name="Content Placeholder 3"/>
          <p:cNvSpPr>
            <a:spLocks noGrp="1"/>
          </p:cNvSpPr>
          <p:nvPr>
            <p:ph idx="1"/>
          </p:nvPr>
        </p:nvSpPr>
        <p:spPr/>
        <p:txBody>
          <a:bodyPr/>
          <a:lstStyle/>
          <a:p>
            <a:r>
              <a:rPr lang="en-US" dirty="0"/>
              <a:t>What does evidence-based practice mean?</a:t>
            </a:r>
          </a:p>
          <a:p>
            <a:endParaRPr lang="en-US" dirty="0"/>
          </a:p>
          <a:p>
            <a:endParaRPr lang="en-US" dirty="0"/>
          </a:p>
          <a:p>
            <a:endParaRPr lang="en-US" dirty="0"/>
          </a:p>
          <a:p>
            <a:endParaRPr lang="en-US" dirty="0"/>
          </a:p>
          <a:p>
            <a:r>
              <a:rPr lang="en-US" dirty="0"/>
              <a:t>Clinical decision making that integrates the best available research with clinical expertise and patient </a:t>
            </a:r>
            <a:r>
              <a:rPr lang="en-US" dirty="0" smtClean="0"/>
              <a:t>characteristics </a:t>
            </a:r>
            <a:r>
              <a:rPr lang="en-US" dirty="0"/>
              <a:t>and preferences. </a:t>
            </a:r>
          </a:p>
        </p:txBody>
      </p:sp>
    </p:spTree>
    <p:extLst>
      <p:ext uri="{BB962C8B-B14F-4D97-AF65-F5344CB8AC3E}">
        <p14:creationId xmlns:p14="http://schemas.microsoft.com/office/powerpoint/2010/main" val="143097204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2515" y="64623"/>
            <a:ext cx="6457950" cy="1293028"/>
          </a:xfrm>
        </p:spPr>
        <p:txBody>
          <a:bodyPr/>
          <a:lstStyle/>
          <a:p>
            <a:pPr algn="ctr"/>
            <a:r>
              <a:rPr lang="en-US" dirty="0"/>
              <a:t>Daily drill </a:t>
            </a:r>
          </a:p>
        </p:txBody>
      </p:sp>
      <p:sp>
        <p:nvSpPr>
          <p:cNvPr id="3" name="Content Placeholder 2"/>
          <p:cNvSpPr>
            <a:spLocks noGrp="1"/>
          </p:cNvSpPr>
          <p:nvPr>
            <p:ph idx="1"/>
          </p:nvPr>
        </p:nvSpPr>
        <p:spPr>
          <a:xfrm>
            <a:off x="514350" y="2194562"/>
            <a:ext cx="5366066" cy="3816324"/>
          </a:xfrm>
        </p:spPr>
        <p:txBody>
          <a:bodyPr/>
          <a:lstStyle/>
          <a:p>
            <a:r>
              <a:rPr lang="en-US" dirty="0"/>
              <a:t>SWBAT the Biomedical Therapies. </a:t>
            </a:r>
          </a:p>
          <a:p>
            <a:r>
              <a:rPr lang="en-US" dirty="0"/>
              <a:t>DQ: do you think that a placebo pill could make a person feel better? </a:t>
            </a:r>
          </a:p>
        </p:txBody>
      </p:sp>
      <p:sp>
        <p:nvSpPr>
          <p:cNvPr id="4" name="TextBox 3"/>
          <p:cNvSpPr txBox="1"/>
          <p:nvPr/>
        </p:nvSpPr>
        <p:spPr>
          <a:xfrm>
            <a:off x="7239000" y="228600"/>
            <a:ext cx="2057400" cy="646331"/>
          </a:xfrm>
          <a:prstGeom prst="rect">
            <a:avLst/>
          </a:prstGeom>
          <a:noFill/>
        </p:spPr>
        <p:txBody>
          <a:bodyPr wrap="square" rtlCol="0">
            <a:spAutoFit/>
          </a:bodyPr>
          <a:lstStyle/>
          <a:p>
            <a:r>
              <a:rPr lang="en-US" sz="3600" dirty="0" smtClean="0"/>
              <a:t>4-1-16</a:t>
            </a:r>
            <a:endParaRPr lang="en-US" sz="3600" dirty="0"/>
          </a:p>
        </p:txBody>
      </p:sp>
    </p:spTree>
    <p:extLst>
      <p:ext uri="{BB962C8B-B14F-4D97-AF65-F5344CB8AC3E}">
        <p14:creationId xmlns:p14="http://schemas.microsoft.com/office/powerpoint/2010/main" val="397820110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2515" y="64623"/>
            <a:ext cx="6457950" cy="1293028"/>
          </a:xfrm>
        </p:spPr>
        <p:txBody>
          <a:bodyPr/>
          <a:lstStyle/>
          <a:p>
            <a:pPr algn="ctr"/>
            <a:r>
              <a:rPr lang="en-US" dirty="0"/>
              <a:t>Daily drill </a:t>
            </a:r>
          </a:p>
        </p:txBody>
      </p:sp>
      <p:sp>
        <p:nvSpPr>
          <p:cNvPr id="3" name="Content Placeholder 2"/>
          <p:cNvSpPr>
            <a:spLocks noGrp="1"/>
          </p:cNvSpPr>
          <p:nvPr>
            <p:ph idx="1"/>
          </p:nvPr>
        </p:nvSpPr>
        <p:spPr>
          <a:xfrm>
            <a:off x="514350" y="2194562"/>
            <a:ext cx="5366066" cy="3816324"/>
          </a:xfrm>
        </p:spPr>
        <p:txBody>
          <a:bodyPr/>
          <a:lstStyle/>
          <a:p>
            <a:r>
              <a:rPr lang="en-US" dirty="0"/>
              <a:t>SWBAT the Biomedical Therapies. </a:t>
            </a:r>
          </a:p>
          <a:p>
            <a:r>
              <a:rPr lang="en-US" dirty="0"/>
              <a:t>DQ: do you think that a placebo pill could make a person feel better? </a:t>
            </a:r>
          </a:p>
          <a:p>
            <a:r>
              <a:rPr lang="en-US" dirty="0"/>
              <a:t>DA: YES </a:t>
            </a:r>
          </a:p>
        </p:txBody>
      </p:sp>
      <p:sp>
        <p:nvSpPr>
          <p:cNvPr id="4" name="TextBox 3"/>
          <p:cNvSpPr txBox="1"/>
          <p:nvPr/>
        </p:nvSpPr>
        <p:spPr>
          <a:xfrm>
            <a:off x="7239000" y="228600"/>
            <a:ext cx="2057400" cy="646331"/>
          </a:xfrm>
          <a:prstGeom prst="rect">
            <a:avLst/>
          </a:prstGeom>
          <a:noFill/>
        </p:spPr>
        <p:txBody>
          <a:bodyPr wrap="square" rtlCol="0">
            <a:spAutoFit/>
          </a:bodyPr>
          <a:lstStyle/>
          <a:p>
            <a:r>
              <a:rPr lang="en-US" sz="3600" dirty="0" smtClean="0"/>
              <a:t>4-1-16</a:t>
            </a:r>
            <a:endParaRPr lang="en-US" sz="3600" dirty="0"/>
          </a:p>
        </p:txBody>
      </p:sp>
    </p:spTree>
    <p:extLst>
      <p:ext uri="{BB962C8B-B14F-4D97-AF65-F5344CB8AC3E}">
        <p14:creationId xmlns:p14="http://schemas.microsoft.com/office/powerpoint/2010/main" val="280442136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23900"/>
            <a:ext cx="9144000" cy="4457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itle 4"/>
          <p:cNvSpPr>
            <a:spLocks noGrp="1"/>
          </p:cNvSpPr>
          <p:nvPr>
            <p:ph type="title"/>
          </p:nvPr>
        </p:nvSpPr>
        <p:spPr>
          <a:xfrm>
            <a:off x="0" y="-334963"/>
            <a:ext cx="9144000" cy="1630363"/>
          </a:xfrm>
        </p:spPr>
        <p:txBody>
          <a:bodyPr/>
          <a:lstStyle/>
          <a:p>
            <a:pPr eaLnBrk="1" hangingPunct="1"/>
            <a:r>
              <a:rPr lang="en-US" altLang="en-US" sz="4800" b="1" dirty="0">
                <a:latin typeface="Arial" charset="0"/>
                <a:ea typeface="Arial" charset="0"/>
                <a:cs typeface="Arial" charset="0"/>
              </a:rPr>
              <a:t>Drug Therapies</a:t>
            </a:r>
          </a:p>
        </p:txBody>
      </p:sp>
      <p:sp>
        <p:nvSpPr>
          <p:cNvPr id="93187" name="Content Placeholder 2"/>
          <p:cNvSpPr txBox="1">
            <a:spLocks/>
          </p:cNvSpPr>
          <p:nvPr/>
        </p:nvSpPr>
        <p:spPr bwMode="auto">
          <a:xfrm>
            <a:off x="228600" y="13716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defRPr>
            </a:lvl9pPr>
          </a:lstStyle>
          <a:p>
            <a:pPr eaLnBrk="1" hangingPunct="1"/>
            <a:r>
              <a:rPr lang="en-US" altLang="en-US" sz="4000" dirty="0">
                <a:latin typeface="Arial" charset="0"/>
                <a:ea typeface="Arial" charset="0"/>
                <a:cs typeface="Arial" charset="0"/>
                <a:hlinkClick r:id="rId2" action="ppaction://hlinksldjump"/>
              </a:rPr>
              <a:t>Psychopharmacology</a:t>
            </a:r>
            <a:r>
              <a:rPr lang="en-US" altLang="en-US" sz="4000" dirty="0">
                <a:latin typeface="Arial" charset="0"/>
                <a:ea typeface="Arial" charset="0"/>
                <a:cs typeface="Arial" charset="0"/>
              </a:rPr>
              <a:t>-</a:t>
            </a:r>
            <a:r>
              <a:rPr lang="en-US" altLang="en-US" sz="2200" dirty="0">
                <a:latin typeface="Arial" charset="0"/>
                <a:ea typeface="Arial" charset="0"/>
                <a:cs typeface="Arial" charset="0"/>
              </a:rPr>
              <a:t>The</a:t>
            </a:r>
            <a:r>
              <a:rPr lang="en-US" altLang="en-US" sz="2200" dirty="0" smtClean="0">
                <a:latin typeface="Arial" charset="0"/>
                <a:ea typeface="Arial" charset="0"/>
                <a:cs typeface="Arial" charset="0"/>
              </a:rPr>
              <a:t> study of the effects of drugs on the mind and behaviors.</a:t>
            </a:r>
            <a:endParaRPr lang="en-US" altLang="en-US" sz="4000" dirty="0">
              <a:latin typeface="Arial" charset="0"/>
              <a:ea typeface="Arial" charset="0"/>
              <a:cs typeface="Arial" charset="0"/>
            </a:endParaRPr>
          </a:p>
          <a:p>
            <a:pPr eaLnBrk="1" hangingPunct="1"/>
            <a:r>
              <a:rPr lang="en-US" altLang="en-US" sz="4000" dirty="0">
                <a:latin typeface="Arial" charset="0"/>
                <a:ea typeface="Arial" charset="0"/>
                <a:cs typeface="Arial" charset="0"/>
              </a:rPr>
              <a:t>Factors to consider with drug therapy</a:t>
            </a:r>
          </a:p>
          <a:p>
            <a:pPr lvl="1" eaLnBrk="1" hangingPunct="1"/>
            <a:r>
              <a:rPr lang="en-US" altLang="en-US" sz="3600" dirty="0">
                <a:latin typeface="Arial" charset="0"/>
                <a:ea typeface="Arial" charset="0"/>
                <a:cs typeface="Arial" charset="0"/>
              </a:rPr>
              <a:t>Normal recovery rate of untreated patients</a:t>
            </a:r>
          </a:p>
          <a:p>
            <a:pPr lvl="1" eaLnBrk="1" hangingPunct="1"/>
            <a:r>
              <a:rPr lang="en-US" altLang="en-US" sz="3600" dirty="0">
                <a:latin typeface="Arial" charset="0"/>
                <a:ea typeface="Arial" charset="0"/>
                <a:cs typeface="Arial" charset="0"/>
              </a:rPr>
              <a:t>Placebo effect</a:t>
            </a:r>
          </a:p>
          <a:p>
            <a:pPr lvl="2" eaLnBrk="1" hangingPunct="1"/>
            <a:r>
              <a:rPr lang="en-US" altLang="en-US" sz="3200" dirty="0">
                <a:latin typeface="Arial" charset="0"/>
                <a:ea typeface="Arial" charset="0"/>
                <a:cs typeface="Arial" charset="0"/>
              </a:rPr>
              <a:t>Double blind                                 </a:t>
            </a:r>
            <a:r>
              <a:rPr lang="en-US" altLang="en-US" sz="3200" dirty="0" smtClean="0">
                <a:latin typeface="Arial" charset="0"/>
                <a:ea typeface="Arial" charset="0"/>
                <a:cs typeface="Arial" charset="0"/>
              </a:rPr>
              <a:t>procedure-</a:t>
            </a:r>
            <a:r>
              <a:rPr lang="en-US" altLang="en-US" sz="2200" dirty="0" smtClean="0">
                <a:latin typeface="Arial" charset="0"/>
                <a:ea typeface="Arial" charset="0"/>
                <a:cs typeface="Arial" charset="0"/>
              </a:rPr>
              <a:t>neither patient nor therapist know which is the placebo.</a:t>
            </a:r>
            <a:endParaRPr lang="en-US" altLang="en-US" dirty="0">
              <a:latin typeface="Arial" charset="0"/>
              <a:ea typeface="Arial" charset="0"/>
              <a:cs typeface="Arial" charset="0"/>
            </a:endParaRPr>
          </a:p>
        </p:txBody>
      </p:sp>
      <p:pic>
        <p:nvPicPr>
          <p:cNvPr id="93188" name="Picture 2" descr="C:\Users\KKorek\Documents\ABCFiles\2013 Myers AP 2e\Images\ImageJPGs_Module73\ImageJPGs_Module73\MyAP2e_73UN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5512" y="4295608"/>
            <a:ext cx="2739631" cy="19608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itle 4"/>
          <p:cNvSpPr>
            <a:spLocks noGrp="1"/>
          </p:cNvSpPr>
          <p:nvPr>
            <p:ph type="title"/>
          </p:nvPr>
        </p:nvSpPr>
        <p:spPr>
          <a:xfrm>
            <a:off x="0" y="-76200"/>
            <a:ext cx="9144000" cy="1630363"/>
          </a:xfrm>
        </p:spPr>
        <p:txBody>
          <a:bodyPr/>
          <a:lstStyle/>
          <a:p>
            <a:pPr eaLnBrk="1" hangingPunct="1"/>
            <a:r>
              <a:rPr lang="en-US" altLang="en-US" sz="3200" dirty="0">
                <a:latin typeface="Arial" charset="0"/>
                <a:ea typeface="Arial" charset="0"/>
                <a:cs typeface="Arial" charset="0"/>
              </a:rPr>
              <a:t>Drug Therapies</a:t>
            </a:r>
            <a:r>
              <a:rPr lang="en-US" altLang="en-US" sz="4800" dirty="0">
                <a:latin typeface="Arial" charset="0"/>
                <a:ea typeface="Arial" charset="0"/>
                <a:cs typeface="Arial" charset="0"/>
              </a:rPr>
              <a:t/>
            </a:r>
            <a:br>
              <a:rPr lang="en-US" altLang="en-US" sz="4800" dirty="0">
                <a:latin typeface="Arial" charset="0"/>
                <a:ea typeface="Arial" charset="0"/>
                <a:cs typeface="Arial" charset="0"/>
              </a:rPr>
            </a:br>
            <a:r>
              <a:rPr lang="en-US" altLang="en-US" sz="4800" dirty="0">
                <a:latin typeface="Arial" charset="0"/>
                <a:ea typeface="Arial" charset="0"/>
                <a:cs typeface="Arial" charset="0"/>
              </a:rPr>
              <a:t>Antipsychotic Drugs</a:t>
            </a:r>
          </a:p>
        </p:txBody>
      </p:sp>
      <p:sp>
        <p:nvSpPr>
          <p:cNvPr id="94211" name="Content Placeholder 2"/>
          <p:cNvSpPr txBox="1">
            <a:spLocks/>
          </p:cNvSpPr>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defRPr>
            </a:lvl9pPr>
          </a:lstStyle>
          <a:p>
            <a:pPr eaLnBrk="1" hangingPunct="1"/>
            <a:r>
              <a:rPr lang="en-US" altLang="en-US" sz="4000" dirty="0">
                <a:latin typeface="Arial" charset="0"/>
                <a:ea typeface="Arial" charset="0"/>
                <a:cs typeface="Arial" charset="0"/>
                <a:hlinkClick r:id="rId2" action="ppaction://hlinksldjump"/>
              </a:rPr>
              <a:t>Antipsychotic drugs</a:t>
            </a:r>
            <a:r>
              <a:rPr lang="en-US" altLang="en-US" sz="4000" dirty="0">
                <a:latin typeface="Arial" charset="0"/>
                <a:ea typeface="Arial" charset="0"/>
                <a:cs typeface="Arial" charset="0"/>
              </a:rPr>
              <a:t>-</a:t>
            </a:r>
            <a:r>
              <a:rPr lang="en-US" altLang="en-US" sz="2200" dirty="0">
                <a:latin typeface="Arial" charset="0"/>
                <a:ea typeface="Arial" charset="0"/>
                <a:cs typeface="Arial" charset="0"/>
              </a:rPr>
              <a:t>drugs</a:t>
            </a:r>
            <a:r>
              <a:rPr lang="en-US" altLang="en-US" sz="2200" dirty="0" smtClean="0">
                <a:latin typeface="Arial" charset="0"/>
                <a:ea typeface="Arial" charset="0"/>
                <a:cs typeface="Arial" charset="0"/>
              </a:rPr>
              <a:t> used to treat severe thought disorders.</a:t>
            </a:r>
            <a:endParaRPr lang="en-US" altLang="en-US" sz="4000" dirty="0">
              <a:latin typeface="Arial" charset="0"/>
              <a:ea typeface="Arial" charset="0"/>
              <a:cs typeface="Arial" charset="0"/>
            </a:endParaRPr>
          </a:p>
          <a:p>
            <a:pPr lvl="1" eaLnBrk="1" hangingPunct="1"/>
            <a:r>
              <a:rPr lang="en-US" altLang="en-US" sz="3600" dirty="0">
                <a:latin typeface="Arial" charset="0"/>
                <a:ea typeface="Arial" charset="0"/>
                <a:cs typeface="Arial" charset="0"/>
              </a:rPr>
              <a:t>Psychoses</a:t>
            </a:r>
          </a:p>
          <a:p>
            <a:pPr lvl="1" eaLnBrk="1" hangingPunct="1"/>
            <a:r>
              <a:rPr lang="en-US" altLang="en-US" sz="3600" dirty="0">
                <a:latin typeface="Arial" charset="0"/>
                <a:ea typeface="Arial" charset="0"/>
                <a:cs typeface="Arial" charset="0"/>
              </a:rPr>
              <a:t>Chlorpromazine                    (Thorazine)</a:t>
            </a:r>
          </a:p>
          <a:p>
            <a:pPr lvl="1" eaLnBrk="1" hangingPunct="1"/>
            <a:r>
              <a:rPr lang="en-US" altLang="en-US" sz="3600" dirty="0">
                <a:latin typeface="Arial" charset="0"/>
                <a:ea typeface="Arial" charset="0"/>
                <a:cs typeface="Arial" charset="0"/>
              </a:rPr>
              <a:t>Dopamine </a:t>
            </a:r>
          </a:p>
          <a:p>
            <a:pPr lvl="1" eaLnBrk="1" hangingPunct="1"/>
            <a:r>
              <a:rPr lang="en-US" altLang="en-US" sz="3600" dirty="0">
                <a:latin typeface="Arial" charset="0"/>
                <a:ea typeface="Arial" charset="0"/>
                <a:cs typeface="Arial" charset="0"/>
              </a:rPr>
              <a:t>Tardive dyskinesia</a:t>
            </a:r>
          </a:p>
          <a:p>
            <a:pPr lvl="1" eaLnBrk="1" hangingPunct="1"/>
            <a:r>
              <a:rPr lang="en-US" altLang="en-US" sz="3600" dirty="0">
                <a:latin typeface="Arial" charset="0"/>
                <a:ea typeface="Arial" charset="0"/>
                <a:cs typeface="Arial" charset="0"/>
              </a:rPr>
              <a:t>Risperidone and olanzapine</a:t>
            </a:r>
          </a:p>
        </p:txBody>
      </p:sp>
      <p:pic>
        <p:nvPicPr>
          <p:cNvPr id="94212" name="Picture 2" descr="C:\Users\KKorek\Documents\ABCFiles\2013 Myers AP 2e\Images\Total Images\MyAP2e_9UN0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2317750"/>
            <a:ext cx="4343400" cy="255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4"/>
          <p:cNvSpPr>
            <a:spLocks noGrp="1"/>
          </p:cNvSpPr>
          <p:nvPr>
            <p:ph type="title"/>
          </p:nvPr>
        </p:nvSpPr>
        <p:spPr>
          <a:xfrm>
            <a:off x="0" y="-76200"/>
            <a:ext cx="9144000" cy="1630363"/>
          </a:xfrm>
        </p:spPr>
        <p:txBody>
          <a:bodyPr/>
          <a:lstStyle/>
          <a:p>
            <a:pPr eaLnBrk="1" hangingPunct="1"/>
            <a:r>
              <a:rPr lang="en-US" altLang="en-US" sz="3200" dirty="0">
                <a:latin typeface="Arial" charset="0"/>
                <a:ea typeface="Arial" charset="0"/>
                <a:cs typeface="Arial" charset="0"/>
              </a:rPr>
              <a:t>Drug Therapies</a:t>
            </a:r>
            <a:r>
              <a:rPr lang="en-US" altLang="en-US" sz="4800" dirty="0">
                <a:latin typeface="Arial" charset="0"/>
                <a:ea typeface="Arial" charset="0"/>
                <a:cs typeface="Arial" charset="0"/>
              </a:rPr>
              <a:t/>
            </a:r>
            <a:br>
              <a:rPr lang="en-US" altLang="en-US" sz="4800" dirty="0">
                <a:latin typeface="Arial" charset="0"/>
                <a:ea typeface="Arial" charset="0"/>
                <a:cs typeface="Arial" charset="0"/>
              </a:rPr>
            </a:br>
            <a:r>
              <a:rPr lang="en-US" altLang="en-US" sz="4800" dirty="0">
                <a:latin typeface="Arial" charset="0"/>
                <a:ea typeface="Arial" charset="0"/>
                <a:cs typeface="Arial" charset="0"/>
              </a:rPr>
              <a:t>Antianxiety Drugs</a:t>
            </a:r>
          </a:p>
        </p:txBody>
      </p:sp>
      <p:sp>
        <p:nvSpPr>
          <p:cNvPr id="95235" name="Content Placeholder 2"/>
          <p:cNvSpPr txBox="1">
            <a:spLocks/>
          </p:cNvSpPr>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defRPr>
            </a:lvl9pPr>
          </a:lstStyle>
          <a:p>
            <a:pPr eaLnBrk="1" hangingPunct="1"/>
            <a:r>
              <a:rPr lang="en-US" altLang="en-US" sz="4000" dirty="0">
                <a:latin typeface="Arial" charset="0"/>
                <a:ea typeface="Arial" charset="0"/>
                <a:cs typeface="Arial" charset="0"/>
                <a:hlinkClick r:id="rId2" action="ppaction://hlinksldjump"/>
              </a:rPr>
              <a:t>Antianxiety drugs</a:t>
            </a:r>
            <a:r>
              <a:rPr lang="en-US" altLang="en-US" sz="4000" dirty="0">
                <a:latin typeface="Arial" charset="0"/>
                <a:ea typeface="Arial" charset="0"/>
                <a:cs typeface="Arial" charset="0"/>
              </a:rPr>
              <a:t>-</a:t>
            </a:r>
            <a:r>
              <a:rPr lang="en-US" altLang="en-US" sz="2200" dirty="0">
                <a:latin typeface="Arial" charset="0"/>
                <a:ea typeface="Arial" charset="0"/>
                <a:cs typeface="Arial" charset="0"/>
              </a:rPr>
              <a:t>drugs</a:t>
            </a:r>
            <a:r>
              <a:rPr lang="en-US" altLang="en-US" sz="2200" dirty="0" smtClean="0">
                <a:latin typeface="Arial" charset="0"/>
                <a:ea typeface="Arial" charset="0"/>
                <a:cs typeface="Arial" charset="0"/>
              </a:rPr>
              <a:t> used to control anxiety.</a:t>
            </a:r>
            <a:endParaRPr lang="en-US" altLang="en-US" sz="4000" dirty="0">
              <a:latin typeface="Arial" charset="0"/>
              <a:ea typeface="Arial" charset="0"/>
              <a:cs typeface="Arial" charset="0"/>
            </a:endParaRPr>
          </a:p>
          <a:p>
            <a:pPr lvl="1" eaLnBrk="1" hangingPunct="1"/>
            <a:r>
              <a:rPr lang="en-US" altLang="en-US" sz="3600" dirty="0">
                <a:latin typeface="Arial" charset="0"/>
                <a:ea typeface="Arial" charset="0"/>
                <a:cs typeface="Arial" charset="0"/>
              </a:rPr>
              <a:t>Xanax, Ativan,                               D-cycloserine </a:t>
            </a:r>
          </a:p>
          <a:p>
            <a:pPr lvl="1" eaLnBrk="1" hangingPunct="1"/>
            <a:r>
              <a:rPr lang="en-US" altLang="en-US" sz="3600" dirty="0">
                <a:latin typeface="Arial" charset="0"/>
                <a:ea typeface="Arial" charset="0"/>
                <a:cs typeface="Arial" charset="0"/>
              </a:rPr>
              <a:t>Physiological                      dependence</a:t>
            </a:r>
            <a:endParaRPr lang="en-US" altLang="en-US" dirty="0">
              <a:latin typeface="Arial" charset="0"/>
              <a:ea typeface="Arial" charset="0"/>
              <a:cs typeface="Arial" charset="0"/>
            </a:endParaRPr>
          </a:p>
        </p:txBody>
      </p:sp>
      <p:pic>
        <p:nvPicPr>
          <p:cNvPr id="2" name="Picture 1"/>
          <p:cNvPicPr>
            <a:picLocks noChangeAspect="1"/>
          </p:cNvPicPr>
          <p:nvPr/>
        </p:nvPicPr>
        <p:blipFill>
          <a:blip r:embed="rId3"/>
          <a:stretch>
            <a:fillRect/>
          </a:stretch>
        </p:blipFill>
        <p:spPr>
          <a:xfrm>
            <a:off x="4382713" y="2175982"/>
            <a:ext cx="4499197" cy="3374398"/>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Title 4"/>
          <p:cNvSpPr>
            <a:spLocks noGrp="1"/>
          </p:cNvSpPr>
          <p:nvPr>
            <p:ph type="title"/>
          </p:nvPr>
        </p:nvSpPr>
        <p:spPr>
          <a:xfrm>
            <a:off x="0" y="-76200"/>
            <a:ext cx="9144000" cy="1630363"/>
          </a:xfrm>
        </p:spPr>
        <p:txBody>
          <a:bodyPr/>
          <a:lstStyle/>
          <a:p>
            <a:pPr eaLnBrk="1" hangingPunct="1"/>
            <a:r>
              <a:rPr lang="en-US" altLang="en-US" sz="3200" dirty="0">
                <a:latin typeface="Arial" charset="0"/>
                <a:ea typeface="Arial" charset="0"/>
                <a:cs typeface="Arial" charset="0"/>
              </a:rPr>
              <a:t>Drug Therapies</a:t>
            </a:r>
            <a:r>
              <a:rPr lang="en-US" altLang="en-US" sz="4800" dirty="0">
                <a:latin typeface="Arial" charset="0"/>
                <a:ea typeface="Arial" charset="0"/>
                <a:cs typeface="Arial" charset="0"/>
              </a:rPr>
              <a:t/>
            </a:r>
            <a:br>
              <a:rPr lang="en-US" altLang="en-US" sz="4800" dirty="0">
                <a:latin typeface="Arial" charset="0"/>
                <a:ea typeface="Arial" charset="0"/>
                <a:cs typeface="Arial" charset="0"/>
              </a:rPr>
            </a:br>
            <a:r>
              <a:rPr lang="en-US" altLang="en-US" sz="4800" dirty="0">
                <a:latin typeface="Arial" charset="0"/>
                <a:ea typeface="Arial" charset="0"/>
                <a:cs typeface="Arial" charset="0"/>
              </a:rPr>
              <a:t>Antidepressant Drugs</a:t>
            </a:r>
          </a:p>
        </p:txBody>
      </p:sp>
      <p:sp>
        <p:nvSpPr>
          <p:cNvPr id="96259" name="Content Placeholder 2"/>
          <p:cNvSpPr txBox="1">
            <a:spLocks/>
          </p:cNvSpPr>
          <p:nvPr/>
        </p:nvSpPr>
        <p:spPr bwMode="auto">
          <a:xfrm>
            <a:off x="457200" y="1600200"/>
            <a:ext cx="8686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defRPr>
            </a:lvl9pPr>
          </a:lstStyle>
          <a:p>
            <a:pPr eaLnBrk="1" hangingPunct="1"/>
            <a:r>
              <a:rPr lang="en-US" altLang="en-US" sz="4000" dirty="0">
                <a:latin typeface="Arial" charset="0"/>
                <a:ea typeface="Arial" charset="0"/>
                <a:cs typeface="Arial" charset="0"/>
                <a:hlinkClick r:id="rId2" action="ppaction://hlinksldjump"/>
              </a:rPr>
              <a:t>Antidepressant drugs</a:t>
            </a:r>
            <a:r>
              <a:rPr lang="en-US" altLang="en-US" sz="4000" dirty="0">
                <a:latin typeface="Arial" charset="0"/>
                <a:ea typeface="Arial" charset="0"/>
                <a:cs typeface="Arial" charset="0"/>
              </a:rPr>
              <a:t>-</a:t>
            </a:r>
            <a:r>
              <a:rPr lang="en-US" altLang="en-US" sz="2200" dirty="0">
                <a:latin typeface="Arial" charset="0"/>
                <a:ea typeface="Arial" charset="0"/>
                <a:cs typeface="Arial" charset="0"/>
              </a:rPr>
              <a:t>treat</a:t>
            </a:r>
            <a:r>
              <a:rPr lang="en-US" altLang="en-US" sz="2200" dirty="0" smtClean="0">
                <a:latin typeface="Arial" charset="0"/>
                <a:ea typeface="Arial" charset="0"/>
                <a:cs typeface="Arial" charset="0"/>
              </a:rPr>
              <a:t> depression and anxiety etc</a:t>
            </a:r>
            <a:r>
              <a:rPr lang="is-IS" altLang="en-US" sz="2200" dirty="0" smtClean="0">
                <a:latin typeface="Arial" charset="0"/>
                <a:ea typeface="Arial" charset="0"/>
                <a:cs typeface="Arial" charset="0"/>
              </a:rPr>
              <a:t>…</a:t>
            </a:r>
            <a:endParaRPr lang="en-US" altLang="en-US" sz="4000" dirty="0">
              <a:latin typeface="Arial" charset="0"/>
              <a:ea typeface="Arial" charset="0"/>
              <a:cs typeface="Arial" charset="0"/>
            </a:endParaRPr>
          </a:p>
          <a:p>
            <a:pPr lvl="1" eaLnBrk="1" hangingPunct="1"/>
            <a:r>
              <a:rPr lang="en-US" altLang="en-US" sz="3600" dirty="0">
                <a:latin typeface="Arial" charset="0"/>
                <a:ea typeface="Arial" charset="0"/>
                <a:cs typeface="Arial" charset="0"/>
              </a:rPr>
              <a:t>Use with mood and anxiety disorders</a:t>
            </a:r>
          </a:p>
          <a:p>
            <a:pPr lvl="1" eaLnBrk="1" hangingPunct="1"/>
            <a:r>
              <a:rPr lang="en-US" altLang="en-US" sz="3600" dirty="0">
                <a:latin typeface="Arial" charset="0"/>
                <a:ea typeface="Arial" charset="0"/>
                <a:cs typeface="Arial" charset="0"/>
              </a:rPr>
              <a:t>Fluoxetine (Prozac), Paxil</a:t>
            </a:r>
          </a:p>
          <a:p>
            <a:pPr lvl="2" eaLnBrk="1" hangingPunct="1"/>
            <a:r>
              <a:rPr lang="en-US" altLang="en-US" sz="3200" dirty="0">
                <a:latin typeface="Arial" charset="0"/>
                <a:ea typeface="Arial" charset="0"/>
                <a:cs typeface="Arial" charset="0"/>
              </a:rPr>
              <a:t>Selective-serotonin-reuptake inhibitors</a:t>
            </a:r>
          </a:p>
          <a:p>
            <a:pPr lvl="2" eaLnBrk="1" hangingPunct="1"/>
            <a:r>
              <a:rPr lang="en-US" altLang="en-US" sz="3200" dirty="0">
                <a:latin typeface="Arial" charset="0"/>
                <a:ea typeface="Arial" charset="0"/>
                <a:cs typeface="Arial" charset="0"/>
              </a:rPr>
              <a:t>Neurogenesis</a:t>
            </a:r>
          </a:p>
          <a:p>
            <a:pPr lvl="1" eaLnBrk="1" hangingPunct="1"/>
            <a:r>
              <a:rPr lang="en-US" altLang="en-US" sz="3600" dirty="0">
                <a:latin typeface="Arial" charset="0"/>
                <a:ea typeface="Arial" charset="0"/>
                <a:cs typeface="Arial" charset="0"/>
              </a:rPr>
              <a:t>Side effects of                   </a:t>
            </a:r>
            <a:r>
              <a:rPr lang="en-US" altLang="en-US" sz="3600" dirty="0" smtClean="0">
                <a:latin typeface="Arial" charset="0"/>
                <a:ea typeface="Arial" charset="0"/>
                <a:cs typeface="Arial" charset="0"/>
              </a:rPr>
              <a:t>antidepressants-can become addictive.</a:t>
            </a:r>
            <a:endParaRPr lang="en-US" altLang="en-US" dirty="0">
              <a:latin typeface="Arial" charset="0"/>
              <a:ea typeface="Arial" charset="0"/>
              <a:cs typeface="Arial" charset="0"/>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itle 4"/>
          <p:cNvSpPr>
            <a:spLocks noGrp="1"/>
          </p:cNvSpPr>
          <p:nvPr>
            <p:ph type="title"/>
          </p:nvPr>
        </p:nvSpPr>
        <p:spPr>
          <a:xfrm>
            <a:off x="0" y="-76200"/>
            <a:ext cx="9144000" cy="1630363"/>
          </a:xfrm>
        </p:spPr>
        <p:txBody>
          <a:bodyPr/>
          <a:lstStyle/>
          <a:p>
            <a:pPr eaLnBrk="1" hangingPunct="1"/>
            <a:r>
              <a:rPr lang="en-US" altLang="en-US" sz="3200" dirty="0">
                <a:latin typeface="Arial" charset="0"/>
                <a:ea typeface="Arial" charset="0"/>
                <a:cs typeface="Arial" charset="0"/>
              </a:rPr>
              <a:t>Drug Therapies</a:t>
            </a:r>
            <a:r>
              <a:rPr lang="en-US" altLang="en-US" sz="4800" dirty="0">
                <a:latin typeface="Arial" charset="0"/>
                <a:ea typeface="Arial" charset="0"/>
                <a:cs typeface="Arial" charset="0"/>
              </a:rPr>
              <a:t/>
            </a:r>
            <a:br>
              <a:rPr lang="en-US" altLang="en-US" sz="4800" dirty="0">
                <a:latin typeface="Arial" charset="0"/>
                <a:ea typeface="Arial" charset="0"/>
                <a:cs typeface="Arial" charset="0"/>
              </a:rPr>
            </a:br>
            <a:r>
              <a:rPr lang="en-US" altLang="en-US" sz="4800" dirty="0">
                <a:latin typeface="Arial" charset="0"/>
                <a:ea typeface="Arial" charset="0"/>
                <a:cs typeface="Arial" charset="0"/>
              </a:rPr>
              <a:t>Antidepressant Drugs</a:t>
            </a:r>
          </a:p>
        </p:txBody>
      </p:sp>
      <p:pic>
        <p:nvPicPr>
          <p:cNvPr id="10137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828800"/>
            <a:ext cx="9151938" cy="37671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itle 4"/>
          <p:cNvSpPr>
            <a:spLocks noGrp="1"/>
          </p:cNvSpPr>
          <p:nvPr>
            <p:ph type="title"/>
          </p:nvPr>
        </p:nvSpPr>
        <p:spPr>
          <a:xfrm>
            <a:off x="0" y="-76200"/>
            <a:ext cx="9144000" cy="1630363"/>
          </a:xfrm>
        </p:spPr>
        <p:txBody>
          <a:bodyPr>
            <a:normAutofit fontScale="90000"/>
          </a:bodyPr>
          <a:lstStyle/>
          <a:p>
            <a:pPr eaLnBrk="1" hangingPunct="1"/>
            <a:r>
              <a:rPr lang="en-US" altLang="en-US" sz="3200" dirty="0">
                <a:latin typeface="Arial" charset="0"/>
                <a:ea typeface="Arial" charset="0"/>
                <a:cs typeface="Arial" charset="0"/>
              </a:rPr>
              <a:t>Drug Therapies</a:t>
            </a:r>
            <a:r>
              <a:rPr lang="en-US" altLang="en-US" sz="4800" dirty="0">
                <a:latin typeface="Arial" charset="0"/>
                <a:ea typeface="Arial" charset="0"/>
                <a:cs typeface="Arial" charset="0"/>
              </a:rPr>
              <a:t/>
            </a:r>
            <a:br>
              <a:rPr lang="en-US" altLang="en-US" sz="4800" dirty="0">
                <a:latin typeface="Arial" charset="0"/>
                <a:ea typeface="Arial" charset="0"/>
                <a:cs typeface="Arial" charset="0"/>
              </a:rPr>
            </a:br>
            <a:r>
              <a:rPr lang="en-US" altLang="en-US" sz="4800" dirty="0">
                <a:latin typeface="Arial" charset="0"/>
                <a:ea typeface="Arial" charset="0"/>
                <a:cs typeface="Arial" charset="0"/>
              </a:rPr>
              <a:t>Mood Stabilizing Medications</a:t>
            </a:r>
          </a:p>
        </p:txBody>
      </p:sp>
      <p:sp>
        <p:nvSpPr>
          <p:cNvPr id="102403" name="Content Placeholder 2"/>
          <p:cNvSpPr txBox="1">
            <a:spLocks/>
          </p:cNvSpPr>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defRPr>
            </a:lvl9pPr>
          </a:lstStyle>
          <a:p>
            <a:pPr eaLnBrk="1" hangingPunct="1"/>
            <a:r>
              <a:rPr lang="en-US" altLang="en-US" sz="4000" dirty="0">
                <a:latin typeface="Arial" charset="0"/>
                <a:ea typeface="Arial" charset="0"/>
                <a:cs typeface="Arial" charset="0"/>
              </a:rPr>
              <a:t>Mood-stabilizing medications</a:t>
            </a:r>
          </a:p>
          <a:p>
            <a:pPr lvl="1" eaLnBrk="1" hangingPunct="1"/>
            <a:r>
              <a:rPr lang="en-US" altLang="en-US" sz="3600" dirty="0">
                <a:latin typeface="Arial" charset="0"/>
                <a:ea typeface="Arial" charset="0"/>
                <a:cs typeface="Arial" charset="0"/>
              </a:rPr>
              <a:t>Lithium</a:t>
            </a:r>
          </a:p>
          <a:p>
            <a:pPr lvl="1" eaLnBrk="1" hangingPunct="1"/>
            <a:r>
              <a:rPr lang="en-US" altLang="en-US" sz="3600" dirty="0" smtClean="0">
                <a:latin typeface="Arial" charset="0"/>
                <a:ea typeface="Arial" charset="0"/>
                <a:cs typeface="Arial" charset="0"/>
              </a:rPr>
              <a:t>Depakote</a:t>
            </a:r>
          </a:p>
          <a:p>
            <a:pPr lvl="1" eaLnBrk="1" hangingPunct="1"/>
            <a:r>
              <a:rPr lang="en-US" altLang="en-US" sz="3600" dirty="0" smtClean="0">
                <a:latin typeface="Arial" charset="0"/>
                <a:ea typeface="Arial" charset="0"/>
                <a:cs typeface="Arial" charset="0"/>
              </a:rPr>
              <a:t>Used to treat things like bipolar disorder.</a:t>
            </a:r>
            <a:endParaRPr lang="en-US" altLang="en-US" dirty="0">
              <a:latin typeface="Arial" charset="0"/>
              <a:ea typeface="Arial" charset="0"/>
              <a:cs typeface="Arial" charset="0"/>
            </a:endParaRPr>
          </a:p>
        </p:txBody>
      </p:sp>
      <p:pic>
        <p:nvPicPr>
          <p:cNvPr id="102404" name="Picture 2" descr="C:\Users\KKorek\Documents\ABCFiles\2013 Myers AP 2e\Images\ImageJPGs_Module73\ImageJPGs_Module73\MyAP2e_73UN0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01331" y="4270842"/>
            <a:ext cx="4118480" cy="2587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6146" name="Title 4"/>
          <p:cNvSpPr>
            <a:spLocks noGrp="1"/>
          </p:cNvSpPr>
          <p:nvPr>
            <p:ph type="title"/>
          </p:nvPr>
        </p:nvSpPr>
        <p:spPr>
          <a:xfrm>
            <a:off x="0" y="731838"/>
            <a:ext cx="9144000" cy="1630362"/>
          </a:xfrm>
        </p:spPr>
        <p:txBody>
          <a:bodyPr>
            <a:normAutofit fontScale="90000"/>
          </a:bodyPr>
          <a:lstStyle/>
          <a:p>
            <a:pPr eaLnBrk="1" hangingPunct="1"/>
            <a:r>
              <a:rPr lang="en-US" altLang="en-US" sz="4800" b="1" dirty="0">
                <a:latin typeface="Arial" charset="0"/>
                <a:ea typeface="Arial" charset="0"/>
                <a:cs typeface="Arial" charset="0"/>
              </a:rPr>
              <a:t>Module 70:</a:t>
            </a:r>
            <a:br>
              <a:rPr lang="en-US" altLang="en-US" sz="4800" b="1" dirty="0">
                <a:latin typeface="Arial" charset="0"/>
                <a:ea typeface="Arial" charset="0"/>
                <a:cs typeface="Arial" charset="0"/>
              </a:rPr>
            </a:br>
            <a:r>
              <a:rPr lang="en-US" altLang="en-US" sz="4800" b="1" dirty="0">
                <a:latin typeface="Arial" charset="0"/>
                <a:ea typeface="Arial" charset="0"/>
                <a:cs typeface="Arial" charset="0"/>
              </a:rPr>
              <a:t>Introduction to Therapy, and Psychodynamic and Humanistic Therapies</a:t>
            </a:r>
          </a:p>
        </p:txBody>
      </p:sp>
      <p:pic>
        <p:nvPicPr>
          <p:cNvPr id="2" name="Picture 1"/>
          <p:cNvPicPr>
            <a:picLocks noChangeAspect="1"/>
          </p:cNvPicPr>
          <p:nvPr/>
        </p:nvPicPr>
        <p:blipFill>
          <a:blip r:embed="rId3"/>
          <a:stretch>
            <a:fillRect/>
          </a:stretch>
        </p:blipFill>
        <p:spPr>
          <a:xfrm>
            <a:off x="2032000" y="3143970"/>
            <a:ext cx="5080000" cy="3443396"/>
          </a:xfrm>
          <a:prstGeom prst="rect">
            <a:avLst/>
          </a:prstGeom>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Title 4"/>
          <p:cNvSpPr>
            <a:spLocks noGrp="1"/>
          </p:cNvSpPr>
          <p:nvPr>
            <p:ph type="title"/>
          </p:nvPr>
        </p:nvSpPr>
        <p:spPr>
          <a:xfrm>
            <a:off x="0" y="-334963"/>
            <a:ext cx="9144000" cy="1630363"/>
          </a:xfrm>
        </p:spPr>
        <p:txBody>
          <a:bodyPr/>
          <a:lstStyle/>
          <a:p>
            <a:pPr eaLnBrk="1" hangingPunct="1"/>
            <a:r>
              <a:rPr lang="en-US" altLang="en-US" sz="4800" b="1" dirty="0">
                <a:latin typeface="Arial" charset="0"/>
                <a:ea typeface="Arial" charset="0"/>
                <a:cs typeface="Arial" charset="0"/>
              </a:rPr>
              <a:t>Brain Stimulation</a:t>
            </a:r>
          </a:p>
        </p:txBody>
      </p:sp>
      <p:pic>
        <p:nvPicPr>
          <p:cNvPr id="10342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1263" y="1143000"/>
            <a:ext cx="4148137" cy="5092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Title 4"/>
          <p:cNvSpPr>
            <a:spLocks noGrp="1"/>
          </p:cNvSpPr>
          <p:nvPr>
            <p:ph type="title"/>
          </p:nvPr>
        </p:nvSpPr>
        <p:spPr>
          <a:xfrm>
            <a:off x="0" y="-76200"/>
            <a:ext cx="9144000" cy="1630363"/>
          </a:xfrm>
        </p:spPr>
        <p:txBody>
          <a:bodyPr>
            <a:normAutofit fontScale="90000"/>
          </a:bodyPr>
          <a:lstStyle/>
          <a:p>
            <a:pPr eaLnBrk="1" hangingPunct="1"/>
            <a:r>
              <a:rPr lang="en-US" altLang="en-US" sz="3200" dirty="0">
                <a:latin typeface="Arial" charset="0"/>
                <a:ea typeface="Arial" charset="0"/>
                <a:cs typeface="Arial" charset="0"/>
              </a:rPr>
              <a:t>Brain Stimulation</a:t>
            </a:r>
            <a:r>
              <a:rPr lang="en-US" altLang="en-US" sz="4800" dirty="0">
                <a:latin typeface="Arial" charset="0"/>
                <a:ea typeface="Arial" charset="0"/>
                <a:cs typeface="Arial" charset="0"/>
              </a:rPr>
              <a:t/>
            </a:r>
            <a:br>
              <a:rPr lang="en-US" altLang="en-US" sz="4800" dirty="0">
                <a:latin typeface="Arial" charset="0"/>
                <a:ea typeface="Arial" charset="0"/>
                <a:cs typeface="Arial" charset="0"/>
              </a:rPr>
            </a:br>
            <a:r>
              <a:rPr lang="en-US" altLang="en-US" sz="4800" dirty="0">
                <a:latin typeface="Arial" charset="0"/>
                <a:ea typeface="Arial" charset="0"/>
                <a:cs typeface="Arial" charset="0"/>
              </a:rPr>
              <a:t>Electroconvulsive Therapy</a:t>
            </a:r>
          </a:p>
        </p:txBody>
      </p:sp>
      <p:sp>
        <p:nvSpPr>
          <p:cNvPr id="104451" name="Content Placeholder 2"/>
          <p:cNvSpPr txBox="1">
            <a:spLocks/>
          </p:cNvSpPr>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defRPr>
            </a:lvl9pPr>
          </a:lstStyle>
          <a:p>
            <a:pPr eaLnBrk="1" hangingPunct="1"/>
            <a:r>
              <a:rPr lang="en-US" altLang="en-US" sz="4000" dirty="0">
                <a:latin typeface="Arial" charset="0"/>
                <a:ea typeface="Arial" charset="0"/>
                <a:cs typeface="Arial" charset="0"/>
                <a:hlinkClick r:id="rId2" action="ppaction://hlinksldjump"/>
              </a:rPr>
              <a:t>Electroconvulsive therapy</a:t>
            </a:r>
            <a:r>
              <a:rPr lang="en-US" altLang="en-US" sz="4000" dirty="0">
                <a:latin typeface="Arial" charset="0"/>
                <a:ea typeface="Arial" charset="0"/>
                <a:cs typeface="Arial" charset="0"/>
              </a:rPr>
              <a:t>-electrical</a:t>
            </a:r>
            <a:r>
              <a:rPr lang="en-US" altLang="en-US" sz="4000" dirty="0" smtClean="0">
                <a:latin typeface="Arial" charset="0"/>
                <a:ea typeface="Arial" charset="0"/>
                <a:cs typeface="Arial" charset="0"/>
              </a:rPr>
              <a:t> current sent through brain</a:t>
            </a:r>
            <a:endParaRPr lang="en-US" altLang="en-US" sz="4000" dirty="0">
              <a:latin typeface="Arial" charset="0"/>
              <a:ea typeface="Arial" charset="0"/>
              <a:cs typeface="Arial" charset="0"/>
            </a:endParaRPr>
          </a:p>
          <a:p>
            <a:pPr lvl="1" eaLnBrk="1" hangingPunct="1"/>
            <a:r>
              <a:rPr lang="en-US" altLang="en-US" sz="3600" dirty="0" smtClean="0">
                <a:latin typeface="Arial" charset="0"/>
                <a:ea typeface="Arial" charset="0"/>
                <a:cs typeface="Arial" charset="0"/>
              </a:rPr>
              <a:t>Procedure-strapped to a table where electric current is sent through brain (100 volts)</a:t>
            </a:r>
            <a:endParaRPr lang="en-US" altLang="en-US" sz="3600" dirty="0">
              <a:latin typeface="Arial" charset="0"/>
              <a:ea typeface="Arial" charset="0"/>
              <a:cs typeface="Arial" charset="0"/>
            </a:endParaRPr>
          </a:p>
          <a:p>
            <a:pPr lvl="1" eaLnBrk="1" hangingPunct="1"/>
            <a:r>
              <a:rPr lang="en-US" altLang="en-US" sz="3600" dirty="0">
                <a:latin typeface="Arial" charset="0"/>
                <a:ea typeface="Arial" charset="0"/>
                <a:cs typeface="Arial" charset="0"/>
              </a:rPr>
              <a:t>Severe depression</a:t>
            </a:r>
          </a:p>
          <a:p>
            <a:pPr lvl="1" eaLnBrk="1" hangingPunct="1"/>
            <a:r>
              <a:rPr lang="en-US" altLang="en-US" sz="3600" dirty="0">
                <a:latin typeface="Arial" charset="0"/>
                <a:ea typeface="Arial" charset="0"/>
                <a:cs typeface="Arial" charset="0"/>
              </a:rPr>
              <a:t>Problems/side </a:t>
            </a:r>
            <a:r>
              <a:rPr lang="en-US" altLang="en-US" sz="3600" dirty="0" smtClean="0">
                <a:latin typeface="Arial" charset="0"/>
                <a:ea typeface="Arial" charset="0"/>
                <a:cs typeface="Arial" charset="0"/>
              </a:rPr>
              <a:t>effects</a:t>
            </a:r>
            <a:r>
              <a:rPr lang="en-US" altLang="en-US" sz="2200" dirty="0" smtClean="0">
                <a:latin typeface="Arial" charset="0"/>
                <a:ea typeface="Arial" charset="0"/>
                <a:cs typeface="Arial" charset="0"/>
              </a:rPr>
              <a:t>-possibly short term memory loss.</a:t>
            </a:r>
            <a:endParaRPr lang="en-US" altLang="en-US" sz="2200" dirty="0">
              <a:latin typeface="Arial" charset="0"/>
              <a:ea typeface="Arial" charset="0"/>
              <a:cs typeface="Arial" charset="0"/>
            </a:endParaRPr>
          </a:p>
        </p:txBody>
      </p:sp>
      <p:pic>
        <p:nvPicPr>
          <p:cNvPr id="1044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13609" y="3078683"/>
            <a:ext cx="1497807" cy="2471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Title 4"/>
          <p:cNvSpPr>
            <a:spLocks noGrp="1"/>
          </p:cNvSpPr>
          <p:nvPr>
            <p:ph type="title"/>
          </p:nvPr>
        </p:nvSpPr>
        <p:spPr>
          <a:xfrm>
            <a:off x="0" y="-76200"/>
            <a:ext cx="9144000" cy="1630363"/>
          </a:xfrm>
        </p:spPr>
        <p:txBody>
          <a:bodyPr>
            <a:normAutofit fontScale="90000"/>
          </a:bodyPr>
          <a:lstStyle/>
          <a:p>
            <a:pPr eaLnBrk="1" hangingPunct="1"/>
            <a:r>
              <a:rPr lang="en-US" altLang="en-US" sz="3200" dirty="0">
                <a:latin typeface="Arial" charset="0"/>
                <a:ea typeface="Arial" charset="0"/>
                <a:cs typeface="Arial" charset="0"/>
              </a:rPr>
              <a:t>Brain Stimulation</a:t>
            </a:r>
            <a:r>
              <a:rPr lang="en-US" altLang="en-US" sz="4800" dirty="0">
                <a:latin typeface="Arial" charset="0"/>
                <a:ea typeface="Arial" charset="0"/>
                <a:cs typeface="Arial" charset="0"/>
              </a:rPr>
              <a:t/>
            </a:r>
            <a:br>
              <a:rPr lang="en-US" altLang="en-US" sz="4800" dirty="0">
                <a:latin typeface="Arial" charset="0"/>
                <a:ea typeface="Arial" charset="0"/>
                <a:cs typeface="Arial" charset="0"/>
              </a:rPr>
            </a:br>
            <a:r>
              <a:rPr lang="en-US" altLang="en-US" sz="4800" dirty="0">
                <a:latin typeface="Arial" charset="0"/>
                <a:ea typeface="Arial" charset="0"/>
                <a:cs typeface="Arial" charset="0"/>
              </a:rPr>
              <a:t>Electroconvulsive Therapy</a:t>
            </a:r>
          </a:p>
        </p:txBody>
      </p:sp>
      <p:pic>
        <p:nvPicPr>
          <p:cNvPr id="105475" name="Picture 3" descr="MyAP1e_fig_13_07.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1447800"/>
            <a:ext cx="47244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Title 4"/>
          <p:cNvSpPr>
            <a:spLocks noGrp="1"/>
          </p:cNvSpPr>
          <p:nvPr>
            <p:ph type="title"/>
          </p:nvPr>
        </p:nvSpPr>
        <p:spPr>
          <a:xfrm>
            <a:off x="0" y="274638"/>
            <a:ext cx="9144000" cy="1630362"/>
          </a:xfrm>
        </p:spPr>
        <p:txBody>
          <a:bodyPr>
            <a:normAutofit fontScale="90000"/>
          </a:bodyPr>
          <a:lstStyle/>
          <a:p>
            <a:pPr eaLnBrk="1" hangingPunct="1"/>
            <a:r>
              <a:rPr lang="en-US" altLang="en-US" sz="3200" dirty="0">
                <a:latin typeface="Arial" charset="0"/>
                <a:ea typeface="Arial" charset="0"/>
                <a:cs typeface="Arial" charset="0"/>
              </a:rPr>
              <a:t>Brain Stimulation</a:t>
            </a:r>
            <a:r>
              <a:rPr lang="en-US" altLang="en-US" sz="4800" dirty="0">
                <a:latin typeface="Arial" charset="0"/>
                <a:ea typeface="Arial" charset="0"/>
                <a:cs typeface="Arial" charset="0"/>
              </a:rPr>
              <a:t/>
            </a:r>
            <a:br>
              <a:rPr lang="en-US" altLang="en-US" sz="4800" dirty="0">
                <a:latin typeface="Arial" charset="0"/>
                <a:ea typeface="Arial" charset="0"/>
                <a:cs typeface="Arial" charset="0"/>
              </a:rPr>
            </a:br>
            <a:r>
              <a:rPr lang="en-US" altLang="en-US" sz="4800" dirty="0">
                <a:latin typeface="Arial" charset="0"/>
                <a:ea typeface="Arial" charset="0"/>
                <a:cs typeface="Arial" charset="0"/>
              </a:rPr>
              <a:t>Alternative Neurostimulation Therapies</a:t>
            </a:r>
          </a:p>
        </p:txBody>
      </p:sp>
      <p:sp>
        <p:nvSpPr>
          <p:cNvPr id="106499" name="Content Placeholder 2"/>
          <p:cNvSpPr txBox="1">
            <a:spLocks/>
          </p:cNvSpPr>
          <p:nvPr/>
        </p:nvSpPr>
        <p:spPr bwMode="auto">
          <a:xfrm>
            <a:off x="457200" y="1981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defRPr>
            </a:lvl9pPr>
          </a:lstStyle>
          <a:p>
            <a:pPr eaLnBrk="1" hangingPunct="1"/>
            <a:r>
              <a:rPr lang="en-US" altLang="en-US" sz="4000" dirty="0">
                <a:latin typeface="Arial" charset="0"/>
                <a:ea typeface="Arial" charset="0"/>
                <a:cs typeface="Arial" charset="0"/>
              </a:rPr>
              <a:t>Magnetic Stimulation</a:t>
            </a:r>
          </a:p>
          <a:p>
            <a:pPr lvl="1" eaLnBrk="1" hangingPunct="1"/>
            <a:r>
              <a:rPr lang="en-US" altLang="en-US" sz="3600" dirty="0">
                <a:latin typeface="Arial" charset="0"/>
                <a:ea typeface="Arial" charset="0"/>
                <a:cs typeface="Arial" charset="0"/>
                <a:hlinkClick r:id="rId2" action="ppaction://hlinksldjump"/>
              </a:rPr>
              <a:t>Repetitive transcranial magnetic stimulations                                 (rTMS)</a:t>
            </a:r>
            <a:r>
              <a:rPr lang="en-US" altLang="en-US" sz="3600" dirty="0">
                <a:latin typeface="Arial" charset="0"/>
                <a:ea typeface="Arial" charset="0"/>
                <a:cs typeface="Arial" charset="0"/>
              </a:rPr>
              <a:t>-</a:t>
            </a:r>
            <a:r>
              <a:rPr lang="en-US" altLang="en-US" sz="2200" dirty="0" smtClean="0">
                <a:latin typeface="Arial" charset="0"/>
                <a:ea typeface="Arial" charset="0"/>
                <a:cs typeface="Arial" charset="0"/>
              </a:rPr>
              <a:t>repeated magnetic pulses sent to the brain used for stimulation of brain.</a:t>
            </a:r>
            <a:endParaRPr lang="en-US" altLang="en-US" sz="3600" dirty="0">
              <a:latin typeface="Arial" charset="0"/>
              <a:ea typeface="Arial" charset="0"/>
              <a:cs typeface="Arial" charset="0"/>
            </a:endParaRPr>
          </a:p>
          <a:p>
            <a:pPr eaLnBrk="1" hangingPunct="1"/>
            <a:r>
              <a:rPr lang="en-US" altLang="en-US" sz="4000" dirty="0" smtClean="0">
                <a:latin typeface="Arial" charset="0"/>
                <a:ea typeface="Arial" charset="0"/>
                <a:cs typeface="Arial" charset="0"/>
              </a:rPr>
              <a:t>Deep-Brain                   Stimulation- implanted electrode pacemaker.</a:t>
            </a:r>
            <a:endParaRPr lang="en-US" altLang="en-US" sz="4000" dirty="0">
              <a:latin typeface="Arial" charset="0"/>
              <a:ea typeface="Arial" charset="0"/>
              <a:cs typeface="Arial" charset="0"/>
            </a:endParaRPr>
          </a:p>
        </p:txBody>
      </p:sp>
      <p:pic>
        <p:nvPicPr>
          <p:cNvPr id="106500"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83491" y="4389231"/>
            <a:ext cx="1461495" cy="1229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650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67238" y="6397625"/>
            <a:ext cx="1009650" cy="219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Title 4"/>
          <p:cNvSpPr>
            <a:spLocks noGrp="1"/>
          </p:cNvSpPr>
          <p:nvPr>
            <p:ph type="title"/>
          </p:nvPr>
        </p:nvSpPr>
        <p:spPr>
          <a:xfrm>
            <a:off x="0" y="228600"/>
            <a:ext cx="9144000" cy="1630363"/>
          </a:xfrm>
        </p:spPr>
        <p:txBody>
          <a:bodyPr>
            <a:normAutofit fontScale="90000"/>
          </a:bodyPr>
          <a:lstStyle/>
          <a:p>
            <a:pPr eaLnBrk="1" hangingPunct="1"/>
            <a:r>
              <a:rPr lang="en-US" altLang="en-US" dirty="0">
                <a:latin typeface="Arial" charset="0"/>
                <a:ea typeface="Arial" charset="0"/>
                <a:cs typeface="Arial" charset="0"/>
              </a:rPr>
              <a:t>Repetitive transcranial magnetic stimulations (rTMS)</a:t>
            </a:r>
            <a:br>
              <a:rPr lang="en-US" altLang="en-US" dirty="0">
                <a:latin typeface="Arial" charset="0"/>
                <a:ea typeface="Arial" charset="0"/>
                <a:cs typeface="Arial" charset="0"/>
              </a:rPr>
            </a:br>
            <a:endParaRPr lang="en-US" altLang="en-US" dirty="0">
              <a:latin typeface="Arial" charset="0"/>
              <a:ea typeface="Arial" charset="0"/>
              <a:cs typeface="Arial" charset="0"/>
            </a:endParaRPr>
          </a:p>
        </p:txBody>
      </p:sp>
      <p:pic>
        <p:nvPicPr>
          <p:cNvPr id="107523" name="Picture 2" descr="C:\Users\KKorek\Documents\ABCFiles\2013 Myers AP 2e\Images\Total Images\MyAP2e_fig_73_0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1371600"/>
            <a:ext cx="6400800" cy="532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Title 4"/>
          <p:cNvSpPr>
            <a:spLocks noGrp="1"/>
          </p:cNvSpPr>
          <p:nvPr>
            <p:ph type="title"/>
          </p:nvPr>
        </p:nvSpPr>
        <p:spPr>
          <a:xfrm>
            <a:off x="0" y="-304800"/>
            <a:ext cx="9144000" cy="1630363"/>
          </a:xfrm>
        </p:spPr>
        <p:txBody>
          <a:bodyPr/>
          <a:lstStyle/>
          <a:p>
            <a:pPr eaLnBrk="1" hangingPunct="1"/>
            <a:r>
              <a:rPr lang="en-US" altLang="en-US" sz="4800" b="1" dirty="0">
                <a:latin typeface="Arial" charset="0"/>
                <a:ea typeface="Arial" charset="0"/>
                <a:cs typeface="Arial" charset="0"/>
              </a:rPr>
              <a:t>Psychosurgery</a:t>
            </a:r>
          </a:p>
        </p:txBody>
      </p:sp>
      <p:pic>
        <p:nvPicPr>
          <p:cNvPr id="10854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1263" y="1219200"/>
            <a:ext cx="4148137" cy="5092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Title 4"/>
          <p:cNvSpPr>
            <a:spLocks noGrp="1"/>
          </p:cNvSpPr>
          <p:nvPr>
            <p:ph type="title"/>
          </p:nvPr>
        </p:nvSpPr>
        <p:spPr>
          <a:xfrm>
            <a:off x="0" y="-304800"/>
            <a:ext cx="9144000" cy="1630363"/>
          </a:xfrm>
        </p:spPr>
        <p:txBody>
          <a:bodyPr/>
          <a:lstStyle/>
          <a:p>
            <a:pPr eaLnBrk="1" hangingPunct="1"/>
            <a:r>
              <a:rPr lang="en-US" altLang="en-US" sz="4800" b="1" dirty="0">
                <a:latin typeface="Arial" charset="0"/>
                <a:ea typeface="Arial" charset="0"/>
                <a:cs typeface="Arial" charset="0"/>
              </a:rPr>
              <a:t>Psychosurgery</a:t>
            </a:r>
          </a:p>
        </p:txBody>
      </p:sp>
      <p:sp>
        <p:nvSpPr>
          <p:cNvPr id="109571" name="Content Placeholder 2"/>
          <p:cNvSpPr txBox="1">
            <a:spLocks/>
          </p:cNvSpPr>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defRPr>
            </a:lvl9pPr>
          </a:lstStyle>
          <a:p>
            <a:pPr eaLnBrk="1" hangingPunct="1"/>
            <a:r>
              <a:rPr lang="en-US" altLang="en-US" sz="4000" dirty="0">
                <a:latin typeface="Arial" charset="0"/>
                <a:ea typeface="Arial" charset="0"/>
                <a:cs typeface="Arial" charset="0"/>
                <a:hlinkClick r:id="rId2" action="ppaction://hlinksldjump"/>
              </a:rPr>
              <a:t>Psychosurgery</a:t>
            </a:r>
            <a:endParaRPr lang="en-US" altLang="en-US" sz="4000" dirty="0">
              <a:latin typeface="Arial" charset="0"/>
              <a:ea typeface="Arial" charset="0"/>
              <a:cs typeface="Arial" charset="0"/>
            </a:endParaRPr>
          </a:p>
          <a:p>
            <a:pPr lvl="1" eaLnBrk="1" hangingPunct="1"/>
            <a:r>
              <a:rPr lang="en-US" altLang="en-US" sz="3600" dirty="0">
                <a:latin typeface="Arial" charset="0"/>
                <a:ea typeface="Arial" charset="0"/>
                <a:cs typeface="Arial" charset="0"/>
                <a:hlinkClick r:id="rId3" action="ppaction://hlinksldjump"/>
              </a:rPr>
              <a:t>Lobotomy</a:t>
            </a:r>
            <a:r>
              <a:rPr lang="en-US" altLang="en-US" sz="3600" dirty="0">
                <a:latin typeface="Arial" charset="0"/>
                <a:ea typeface="Arial" charset="0"/>
                <a:cs typeface="Arial" charset="0"/>
              </a:rPr>
              <a:t>-</a:t>
            </a:r>
            <a:r>
              <a:rPr lang="en-US" altLang="en-US" sz="2200" dirty="0">
                <a:latin typeface="Arial" charset="0"/>
                <a:ea typeface="Arial" charset="0"/>
                <a:cs typeface="Arial" charset="0"/>
              </a:rPr>
              <a:t>cutting</a:t>
            </a:r>
            <a:r>
              <a:rPr lang="en-US" altLang="en-US" sz="2200" dirty="0" smtClean="0">
                <a:latin typeface="Arial" charset="0"/>
                <a:ea typeface="Arial" charset="0"/>
                <a:cs typeface="Arial" charset="0"/>
              </a:rPr>
              <a:t> the nerves that connect to the frontal lobes and to the emotion controlling centers in the brain.</a:t>
            </a:r>
            <a:endParaRPr lang="en-US" altLang="en-US" sz="3600" dirty="0">
              <a:latin typeface="Arial" charset="0"/>
              <a:ea typeface="Arial" charset="0"/>
              <a:cs typeface="Arial" charset="0"/>
            </a:endParaRPr>
          </a:p>
          <a:p>
            <a:pPr lvl="2" eaLnBrk="1" hangingPunct="1"/>
            <a:r>
              <a:rPr lang="en-US" altLang="en-US" sz="3200" dirty="0" smtClean="0">
                <a:latin typeface="Arial" charset="0"/>
                <a:ea typeface="Arial" charset="0"/>
                <a:cs typeface="Arial" charset="0"/>
              </a:rPr>
              <a:t>History-1930 Egas Moniz</a:t>
            </a:r>
            <a:endParaRPr lang="en-US" altLang="en-US" sz="3200" dirty="0">
              <a:latin typeface="Arial" charset="0"/>
              <a:ea typeface="Arial" charset="0"/>
              <a:cs typeface="Arial" charset="0"/>
            </a:endParaRPr>
          </a:p>
          <a:p>
            <a:pPr lvl="2" eaLnBrk="1" hangingPunct="1"/>
            <a:r>
              <a:rPr lang="en-US" altLang="en-US" sz="3200" dirty="0">
                <a:latin typeface="Arial" charset="0"/>
                <a:ea typeface="Arial" charset="0"/>
                <a:cs typeface="Arial" charset="0"/>
              </a:rPr>
              <a:t>Procedure</a:t>
            </a:r>
          </a:p>
          <a:p>
            <a:pPr lvl="2" eaLnBrk="1" hangingPunct="1"/>
            <a:r>
              <a:rPr lang="en-US" altLang="en-US" sz="3200" dirty="0">
                <a:latin typeface="Arial" charset="0"/>
                <a:ea typeface="Arial" charset="0"/>
                <a:cs typeface="Arial" charset="0"/>
              </a:rPr>
              <a:t>Side </a:t>
            </a:r>
            <a:r>
              <a:rPr lang="en-US" altLang="en-US" sz="3200" dirty="0" smtClean="0">
                <a:latin typeface="Arial" charset="0"/>
                <a:ea typeface="Arial" charset="0"/>
                <a:cs typeface="Arial" charset="0"/>
              </a:rPr>
              <a:t>effects-permanently made people lethargic,immature etc</a:t>
            </a:r>
            <a:endParaRPr lang="en-US" altLang="en-US" sz="3200" dirty="0">
              <a:latin typeface="Arial" charset="0"/>
              <a:ea typeface="Arial" charset="0"/>
              <a:cs typeface="Arial" charset="0"/>
            </a:endParaRPr>
          </a:p>
          <a:p>
            <a:pPr lvl="2" eaLnBrk="1" hangingPunct="1"/>
            <a:r>
              <a:rPr lang="en-US" altLang="en-US" sz="3200" dirty="0">
                <a:latin typeface="Arial" charset="0"/>
                <a:ea typeface="Arial" charset="0"/>
                <a:cs typeface="Arial" charset="0"/>
              </a:rPr>
              <a:t>Use </a:t>
            </a:r>
            <a:r>
              <a:rPr lang="en-US" altLang="en-US" sz="3200" dirty="0" smtClean="0">
                <a:latin typeface="Arial" charset="0"/>
                <a:ea typeface="Arial" charset="0"/>
                <a:cs typeface="Arial" charset="0"/>
              </a:rPr>
              <a:t>today- last resort</a:t>
            </a:r>
            <a:endParaRPr lang="en-US" altLang="en-US" dirty="0">
              <a:latin typeface="Arial" charset="0"/>
              <a:ea typeface="Arial" charset="0"/>
              <a:cs typeface="Arial" charset="0"/>
            </a:endParaRPr>
          </a:p>
        </p:txBody>
      </p:sp>
      <p:pic>
        <p:nvPicPr>
          <p:cNvPr id="109572" name="Picture 2" descr="C:\Users\KKorek\Documents\ABCFiles\2013 Myers AP 2e\Images\ImageJPGs_Module73\ImageJPGs_Module73\MyAP2e_73UN06.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80616" y="3388331"/>
            <a:ext cx="1063296" cy="150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Title 4"/>
          <p:cNvSpPr>
            <a:spLocks noGrp="1"/>
          </p:cNvSpPr>
          <p:nvPr>
            <p:ph type="title"/>
          </p:nvPr>
        </p:nvSpPr>
        <p:spPr>
          <a:xfrm>
            <a:off x="0" y="-334963"/>
            <a:ext cx="9144000" cy="1630363"/>
          </a:xfrm>
        </p:spPr>
        <p:txBody>
          <a:bodyPr/>
          <a:lstStyle/>
          <a:p>
            <a:pPr eaLnBrk="1" hangingPunct="1"/>
            <a:r>
              <a:rPr lang="en-US" altLang="en-US" sz="4800" b="1" dirty="0">
                <a:latin typeface="Arial" charset="0"/>
                <a:ea typeface="Arial" charset="0"/>
                <a:cs typeface="Arial" charset="0"/>
              </a:rPr>
              <a:t>Therapeutic Lifestyle Change</a:t>
            </a:r>
          </a:p>
        </p:txBody>
      </p:sp>
      <p:pic>
        <p:nvPicPr>
          <p:cNvPr id="11059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1263" y="1219200"/>
            <a:ext cx="4148137" cy="5092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Title 4"/>
          <p:cNvSpPr>
            <a:spLocks noGrp="1"/>
          </p:cNvSpPr>
          <p:nvPr>
            <p:ph type="title"/>
          </p:nvPr>
        </p:nvSpPr>
        <p:spPr>
          <a:xfrm>
            <a:off x="0" y="-334963"/>
            <a:ext cx="9144000" cy="1630363"/>
          </a:xfrm>
        </p:spPr>
        <p:txBody>
          <a:bodyPr/>
          <a:lstStyle/>
          <a:p>
            <a:pPr eaLnBrk="1" hangingPunct="1"/>
            <a:r>
              <a:rPr lang="en-US" altLang="en-US" sz="4800" b="1" dirty="0">
                <a:latin typeface="Arial" charset="0"/>
                <a:ea typeface="Arial" charset="0"/>
                <a:cs typeface="Arial" charset="0"/>
              </a:rPr>
              <a:t>Therapeutic Lifestyle Change</a:t>
            </a:r>
          </a:p>
        </p:txBody>
      </p:sp>
      <p:sp>
        <p:nvSpPr>
          <p:cNvPr id="111619" name="Content Placeholder 2"/>
          <p:cNvSpPr txBox="1">
            <a:spLocks/>
          </p:cNvSpPr>
          <p:nvPr/>
        </p:nvSpPr>
        <p:spPr bwMode="auto">
          <a:xfrm>
            <a:off x="228600" y="1219200"/>
            <a:ext cx="84582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defRPr>
            </a:lvl9pPr>
          </a:lstStyle>
          <a:p>
            <a:pPr eaLnBrk="1" hangingPunct="1"/>
            <a:r>
              <a:rPr lang="en-US" altLang="en-US" sz="4000" dirty="0">
                <a:latin typeface="Arial" charset="0"/>
                <a:ea typeface="Arial" charset="0"/>
                <a:cs typeface="Arial" charset="0"/>
              </a:rPr>
              <a:t>Integrated biopsychosocial system</a:t>
            </a:r>
          </a:p>
          <a:p>
            <a:pPr eaLnBrk="1" hangingPunct="1"/>
            <a:r>
              <a:rPr lang="en-US" altLang="en-US" sz="4000" dirty="0">
                <a:latin typeface="Arial" charset="0"/>
                <a:ea typeface="Arial" charset="0"/>
                <a:cs typeface="Arial" charset="0"/>
              </a:rPr>
              <a:t>Therapeutic life-style change</a:t>
            </a:r>
          </a:p>
          <a:p>
            <a:pPr lvl="1" eaLnBrk="1" hangingPunct="1"/>
            <a:r>
              <a:rPr lang="en-US" altLang="en-US" sz="3200" dirty="0">
                <a:latin typeface="Arial" charset="0"/>
                <a:ea typeface="Arial" charset="0"/>
                <a:cs typeface="Arial" charset="0"/>
              </a:rPr>
              <a:t>Aerobic </a:t>
            </a:r>
            <a:r>
              <a:rPr lang="en-US" altLang="en-US" sz="3200" dirty="0" smtClean="0">
                <a:latin typeface="Arial" charset="0"/>
                <a:ea typeface="Arial" charset="0"/>
                <a:cs typeface="Arial" charset="0"/>
              </a:rPr>
              <a:t>exercise-</a:t>
            </a:r>
            <a:r>
              <a:rPr lang="en-US" altLang="en-US" sz="2200" dirty="0" smtClean="0">
                <a:latin typeface="Arial" charset="0"/>
                <a:ea typeface="Arial" charset="0"/>
                <a:cs typeface="Arial" charset="0"/>
              </a:rPr>
              <a:t>30 mid a day 3 days a week.</a:t>
            </a:r>
            <a:endParaRPr lang="en-US" altLang="en-US" sz="3200" dirty="0">
              <a:latin typeface="Arial" charset="0"/>
              <a:ea typeface="Arial" charset="0"/>
              <a:cs typeface="Arial" charset="0"/>
            </a:endParaRPr>
          </a:p>
          <a:p>
            <a:pPr lvl="1" eaLnBrk="1" hangingPunct="1"/>
            <a:r>
              <a:rPr lang="en-US" altLang="en-US" sz="3200" dirty="0">
                <a:latin typeface="Arial" charset="0"/>
                <a:ea typeface="Arial" charset="0"/>
                <a:cs typeface="Arial" charset="0"/>
              </a:rPr>
              <a:t>Adequate </a:t>
            </a:r>
            <a:r>
              <a:rPr lang="en-US" altLang="en-US" sz="3200" dirty="0" smtClean="0">
                <a:latin typeface="Arial" charset="0"/>
                <a:ea typeface="Arial" charset="0"/>
                <a:cs typeface="Arial" charset="0"/>
              </a:rPr>
              <a:t>sleep-</a:t>
            </a:r>
            <a:r>
              <a:rPr lang="en-US" altLang="en-US" sz="2200" dirty="0" smtClean="0">
                <a:latin typeface="Arial" charset="0"/>
                <a:ea typeface="Arial" charset="0"/>
                <a:cs typeface="Arial" charset="0"/>
              </a:rPr>
              <a:t>7-8 hours a night</a:t>
            </a:r>
            <a:endParaRPr lang="en-US" altLang="en-US" sz="3200" dirty="0">
              <a:latin typeface="Arial" charset="0"/>
              <a:ea typeface="Arial" charset="0"/>
              <a:cs typeface="Arial" charset="0"/>
            </a:endParaRPr>
          </a:p>
          <a:p>
            <a:pPr lvl="1" eaLnBrk="1" hangingPunct="1"/>
            <a:r>
              <a:rPr lang="en-US" altLang="en-US" sz="3200" dirty="0">
                <a:latin typeface="Arial" charset="0"/>
                <a:ea typeface="Arial" charset="0"/>
                <a:cs typeface="Arial" charset="0"/>
              </a:rPr>
              <a:t>Light </a:t>
            </a:r>
            <a:r>
              <a:rPr lang="en-US" altLang="en-US" sz="3200" dirty="0" smtClean="0">
                <a:latin typeface="Arial" charset="0"/>
                <a:ea typeface="Arial" charset="0"/>
                <a:cs typeface="Arial" charset="0"/>
              </a:rPr>
              <a:t>exposure-30 mins each morning</a:t>
            </a:r>
            <a:endParaRPr lang="en-US" altLang="en-US" sz="3200" dirty="0">
              <a:latin typeface="Arial" charset="0"/>
              <a:ea typeface="Arial" charset="0"/>
              <a:cs typeface="Arial" charset="0"/>
            </a:endParaRPr>
          </a:p>
          <a:p>
            <a:pPr lvl="1" eaLnBrk="1" hangingPunct="1"/>
            <a:r>
              <a:rPr lang="en-US" altLang="en-US" sz="3200" dirty="0">
                <a:latin typeface="Arial" charset="0"/>
                <a:ea typeface="Arial" charset="0"/>
                <a:cs typeface="Arial" charset="0"/>
              </a:rPr>
              <a:t>Social </a:t>
            </a:r>
            <a:r>
              <a:rPr lang="en-US" altLang="en-US" sz="3200" dirty="0" smtClean="0">
                <a:latin typeface="Arial" charset="0"/>
                <a:ea typeface="Arial" charset="0"/>
                <a:cs typeface="Arial" charset="0"/>
              </a:rPr>
              <a:t>connection- 2 engagements weekly</a:t>
            </a:r>
            <a:endParaRPr lang="en-US" altLang="en-US" sz="3200" dirty="0">
              <a:latin typeface="Arial" charset="0"/>
              <a:ea typeface="Arial" charset="0"/>
              <a:cs typeface="Arial" charset="0"/>
            </a:endParaRPr>
          </a:p>
          <a:p>
            <a:pPr lvl="1" eaLnBrk="1" hangingPunct="1"/>
            <a:r>
              <a:rPr lang="en-US" altLang="en-US" sz="3200" dirty="0" smtClean="0">
                <a:latin typeface="Arial" charset="0"/>
                <a:ea typeface="Arial" charset="0"/>
                <a:cs typeface="Arial" charset="0"/>
              </a:rPr>
              <a:t>Anti-rumination-thinking positive</a:t>
            </a:r>
            <a:endParaRPr lang="en-US" altLang="en-US" sz="3200" dirty="0">
              <a:latin typeface="Arial" charset="0"/>
              <a:ea typeface="Arial" charset="0"/>
              <a:cs typeface="Arial" charset="0"/>
            </a:endParaRPr>
          </a:p>
          <a:p>
            <a:pPr lvl="1" eaLnBrk="1" hangingPunct="1"/>
            <a:r>
              <a:rPr lang="en-US" altLang="en-US" sz="3200" dirty="0">
                <a:latin typeface="Arial" charset="0"/>
                <a:ea typeface="Arial" charset="0"/>
                <a:cs typeface="Arial" charset="0"/>
              </a:rPr>
              <a:t>Nutritional </a:t>
            </a:r>
            <a:r>
              <a:rPr lang="en-US" altLang="en-US" sz="3200" dirty="0" smtClean="0">
                <a:latin typeface="Arial" charset="0"/>
                <a:ea typeface="Arial" charset="0"/>
                <a:cs typeface="Arial" charset="0"/>
              </a:rPr>
              <a:t>supplements-fish oil, fatty</a:t>
            </a:r>
            <a:r>
              <a:rPr lang="en-US" altLang="en-US" sz="3200" dirty="0">
                <a:latin typeface="Arial" charset="0"/>
                <a:ea typeface="Arial" charset="0"/>
                <a:cs typeface="Arial" charset="0"/>
              </a:rPr>
              <a:t> </a:t>
            </a:r>
            <a:r>
              <a:rPr lang="en-US" altLang="en-US" sz="3200" dirty="0" smtClean="0">
                <a:latin typeface="Arial" charset="0"/>
                <a:ea typeface="Arial" charset="0"/>
                <a:cs typeface="Arial" charset="0"/>
              </a:rPr>
              <a:t>acid</a:t>
            </a:r>
            <a:endParaRPr lang="en-US" altLang="en-US" dirty="0">
              <a:latin typeface="Arial" charset="0"/>
              <a:ea typeface="Arial" charset="0"/>
              <a:cs typeface="Arial" charset="0"/>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Title 4"/>
          <p:cNvSpPr>
            <a:spLocks noGrp="1"/>
          </p:cNvSpPr>
          <p:nvPr>
            <p:ph type="title"/>
          </p:nvPr>
        </p:nvSpPr>
        <p:spPr>
          <a:xfrm>
            <a:off x="0" y="-106363"/>
            <a:ext cx="9144000" cy="1630363"/>
          </a:xfrm>
        </p:spPr>
        <p:txBody>
          <a:bodyPr/>
          <a:lstStyle/>
          <a:p>
            <a:pPr eaLnBrk="1" hangingPunct="1"/>
            <a:r>
              <a:rPr lang="en-US" altLang="en-US" sz="4800" b="1" dirty="0">
                <a:latin typeface="Arial" charset="0"/>
                <a:ea typeface="Arial" charset="0"/>
                <a:cs typeface="Arial" charset="0"/>
              </a:rPr>
              <a:t>Comparing Biomedical Therapies</a:t>
            </a:r>
          </a:p>
        </p:txBody>
      </p:sp>
      <p:pic>
        <p:nvPicPr>
          <p:cNvPr id="125955"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239963"/>
            <a:ext cx="9134475" cy="28622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4"/>
          <p:cNvSpPr>
            <a:spLocks noGrp="1"/>
          </p:cNvSpPr>
          <p:nvPr>
            <p:ph type="title"/>
          </p:nvPr>
        </p:nvSpPr>
        <p:spPr>
          <a:xfrm>
            <a:off x="0" y="-334963"/>
            <a:ext cx="9144000" cy="1630363"/>
          </a:xfrm>
        </p:spPr>
        <p:txBody>
          <a:bodyPr/>
          <a:lstStyle/>
          <a:p>
            <a:pPr eaLnBrk="1" hangingPunct="1"/>
            <a:r>
              <a:rPr lang="en-US" altLang="en-US" sz="4800" b="1" dirty="0">
                <a:latin typeface="Arial" charset="0"/>
                <a:ea typeface="Arial" charset="0"/>
                <a:cs typeface="Arial" charset="0"/>
              </a:rPr>
              <a:t>Introduction to Therapy</a:t>
            </a:r>
          </a:p>
        </p:txBody>
      </p:sp>
      <p:sp>
        <p:nvSpPr>
          <p:cNvPr id="8195" name="Content Placeholder 2"/>
          <p:cNvSpPr txBox="1">
            <a:spLocks/>
          </p:cNvSpPr>
          <p:nvPr/>
        </p:nvSpPr>
        <p:spPr bwMode="auto">
          <a:xfrm>
            <a:off x="630238" y="1066800"/>
            <a:ext cx="7751762" cy="184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lstStyle>
            <a:lvl1pPr marL="342900" indent="-342900">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defRPr>
            </a:lvl9pPr>
          </a:lstStyle>
          <a:p>
            <a:pPr eaLnBrk="1" hangingPunct="1"/>
            <a:r>
              <a:rPr lang="en-US" altLang="en-US" sz="4000" dirty="0">
                <a:latin typeface="Arial" charset="0"/>
                <a:ea typeface="Arial" charset="0"/>
                <a:cs typeface="Arial" charset="0"/>
              </a:rPr>
              <a:t>History of treatment</a:t>
            </a:r>
          </a:p>
          <a:p>
            <a:pPr lvl="1" eaLnBrk="1" hangingPunct="1"/>
            <a:r>
              <a:rPr lang="en-US" altLang="en-US" sz="3600" dirty="0">
                <a:latin typeface="Arial" charset="0"/>
                <a:ea typeface="Arial" charset="0"/>
                <a:cs typeface="Arial" charset="0"/>
              </a:rPr>
              <a:t>Philippe Pinel</a:t>
            </a:r>
          </a:p>
          <a:p>
            <a:pPr lvl="1" eaLnBrk="1" hangingPunct="1"/>
            <a:r>
              <a:rPr lang="en-US" altLang="en-US" sz="3600" dirty="0">
                <a:latin typeface="Arial" charset="0"/>
                <a:ea typeface="Arial" charset="0"/>
                <a:cs typeface="Arial" charset="0"/>
              </a:rPr>
              <a:t>Dorothea Dix</a:t>
            </a:r>
          </a:p>
          <a:p>
            <a:pPr eaLnBrk="1" hangingPunct="1"/>
            <a:r>
              <a:rPr lang="en-US" altLang="en-US" sz="4000" dirty="0">
                <a:latin typeface="Arial" charset="0"/>
                <a:ea typeface="Arial" charset="0"/>
                <a:cs typeface="Arial" charset="0"/>
                <a:hlinkClick r:id="rId3" action="ppaction://hlinksldjump"/>
              </a:rPr>
              <a:t>Psychotherapy</a:t>
            </a:r>
            <a:endParaRPr lang="en-US" altLang="en-US" sz="4000" dirty="0">
              <a:latin typeface="Arial" charset="0"/>
              <a:ea typeface="Arial" charset="0"/>
              <a:cs typeface="Arial" charset="0"/>
            </a:endParaRPr>
          </a:p>
          <a:p>
            <a:pPr eaLnBrk="1" hangingPunct="1"/>
            <a:r>
              <a:rPr lang="en-US" altLang="en-US" sz="4000" dirty="0">
                <a:latin typeface="Arial" charset="0"/>
                <a:ea typeface="Arial" charset="0"/>
                <a:cs typeface="Arial" charset="0"/>
                <a:hlinkClick r:id="rId4" action="ppaction://hlinksldjump"/>
              </a:rPr>
              <a:t>Biomedical                               therapy</a:t>
            </a:r>
            <a:endParaRPr lang="en-US" altLang="en-US" sz="4000" dirty="0">
              <a:latin typeface="Arial" charset="0"/>
              <a:ea typeface="Arial" charset="0"/>
              <a:cs typeface="Arial" charset="0"/>
            </a:endParaRPr>
          </a:p>
          <a:p>
            <a:pPr eaLnBrk="1" hangingPunct="1"/>
            <a:r>
              <a:rPr lang="en-US" altLang="en-US" sz="4000" dirty="0">
                <a:latin typeface="Arial" charset="0"/>
                <a:ea typeface="Arial" charset="0"/>
                <a:cs typeface="Arial" charset="0"/>
                <a:hlinkClick r:id="rId5" action="ppaction://hlinksldjump"/>
              </a:rPr>
              <a:t>Eclectic                                   approach</a:t>
            </a:r>
            <a:endParaRPr lang="en-US" altLang="en-US" sz="4000" dirty="0">
              <a:latin typeface="Arial" charset="0"/>
              <a:ea typeface="Arial" charset="0"/>
              <a:cs typeface="Arial" charset="0"/>
            </a:endParaRPr>
          </a:p>
        </p:txBody>
      </p:sp>
      <p:pic>
        <p:nvPicPr>
          <p:cNvPr id="8196" name="Picture 2" descr="C:\Users\KKorek\Documents\ABCFiles\2013 Myers AP 2e\Images\ImageJPGs_Module70\ImageJPGs_Module70\MyAP2e_70UN0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21200" y="3048000"/>
            <a:ext cx="4337050"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Exit </a:t>
            </a:r>
            <a:r>
              <a:rPr lang="en-US" dirty="0"/>
              <a:t>ticket </a:t>
            </a:r>
          </a:p>
        </p:txBody>
      </p:sp>
      <p:sp>
        <p:nvSpPr>
          <p:cNvPr id="4" name="Content Placeholder 3"/>
          <p:cNvSpPr>
            <a:spLocks noGrp="1"/>
          </p:cNvSpPr>
          <p:nvPr>
            <p:ph idx="1"/>
          </p:nvPr>
        </p:nvSpPr>
        <p:spPr/>
        <p:txBody>
          <a:bodyPr/>
          <a:lstStyle/>
          <a:p>
            <a:r>
              <a:rPr lang="en-US" dirty="0" smtClean="0"/>
              <a:t>What's </a:t>
            </a:r>
            <a:r>
              <a:rPr lang="en-US" dirty="0"/>
              <a:t>one type of biomedical therapy that is used that can work on patients today?</a:t>
            </a:r>
          </a:p>
        </p:txBody>
      </p:sp>
    </p:spTree>
    <p:extLst>
      <p:ext uri="{BB962C8B-B14F-4D97-AF65-F5344CB8AC3E}">
        <p14:creationId xmlns:p14="http://schemas.microsoft.com/office/powerpoint/2010/main" val="397510749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ctrTitle"/>
          </p:nvPr>
        </p:nvSpPr>
        <p:spPr/>
        <p:txBody>
          <a:bodyPr>
            <a:normAutofit/>
          </a:bodyPr>
          <a:lstStyle/>
          <a:p>
            <a:pPr>
              <a:defRPr/>
            </a:pPr>
            <a:r>
              <a:rPr lang="en-US" altLang="en-US" sz="9600" dirty="0">
                <a:latin typeface="Arial" charset="0"/>
                <a:cs typeface="Arial" charset="0"/>
              </a:rPr>
              <a:t>The End</a:t>
            </a:r>
          </a:p>
        </p:txBody>
      </p:sp>
      <p:sp>
        <p:nvSpPr>
          <p:cNvPr id="126979" name="Rectangle 3"/>
          <p:cNvSpPr>
            <a:spLocks noGrp="1" noChangeArrowheads="1"/>
          </p:cNvSpPr>
          <p:nvPr>
            <p:ph type="subTitle" idx="1"/>
          </p:nvPr>
        </p:nvSpPr>
        <p:spPr/>
        <p:txBody>
          <a:bodyPr/>
          <a:lstStyle/>
          <a:p>
            <a:pPr>
              <a:defRPr/>
            </a:pPr>
            <a:endParaRPr lang="en-US" altLang="en-US"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Title 1"/>
          <p:cNvSpPr>
            <a:spLocks noGrp="1"/>
          </p:cNvSpPr>
          <p:nvPr>
            <p:ph type="title"/>
          </p:nvPr>
        </p:nvSpPr>
        <p:spPr>
          <a:xfrm>
            <a:off x="457200" y="0"/>
            <a:ext cx="8229600" cy="1143000"/>
          </a:xfrm>
        </p:spPr>
        <p:txBody>
          <a:bodyPr/>
          <a:lstStyle/>
          <a:p>
            <a:pPr eaLnBrk="1" hangingPunct="1"/>
            <a:r>
              <a:rPr lang="en-US" altLang="en-US" b="1" dirty="0"/>
              <a:t>Teacher Information</a:t>
            </a:r>
          </a:p>
        </p:txBody>
      </p:sp>
      <p:sp>
        <p:nvSpPr>
          <p:cNvPr id="128003" name="Content Placeholder 2"/>
          <p:cNvSpPr>
            <a:spLocks noGrp="1"/>
          </p:cNvSpPr>
          <p:nvPr>
            <p:ph idx="1"/>
          </p:nvPr>
        </p:nvSpPr>
        <p:spPr>
          <a:xfrm>
            <a:off x="0" y="1066800"/>
            <a:ext cx="9144000" cy="6019800"/>
          </a:xfrm>
        </p:spPr>
        <p:txBody>
          <a:bodyPr/>
          <a:lstStyle/>
          <a:p>
            <a:pPr eaLnBrk="1" hangingPunct="1"/>
            <a:r>
              <a:rPr lang="en-US" altLang="en-US" sz="2400" b="1" dirty="0"/>
              <a:t>Types of Files</a:t>
            </a:r>
          </a:p>
          <a:p>
            <a:pPr lvl="1" eaLnBrk="1" hangingPunct="1"/>
            <a:r>
              <a:rPr lang="en-US" altLang="en-US" sz="2000" dirty="0"/>
              <a:t>This presentation has been saved as a “basic” Powerpoint file.  While this file format placed a few limitations on the presentation, it insured the file would be compatible with the many versions of Powerpoint teachers use.  To add functionality to the presentation, teachers may want to save the file for their specific version of Powerpoint.</a:t>
            </a:r>
          </a:p>
          <a:p>
            <a:pPr eaLnBrk="1" hangingPunct="1"/>
            <a:r>
              <a:rPr lang="en-US" altLang="en-US" sz="2400" b="1" dirty="0"/>
              <a:t>Animation</a:t>
            </a:r>
          </a:p>
          <a:p>
            <a:pPr lvl="1" eaLnBrk="1" hangingPunct="1"/>
            <a:r>
              <a:rPr lang="en-US" altLang="en-US" sz="2000" dirty="0"/>
              <a:t>Once again, to insure compatibility with all versions of Powerpoint, none of the slides are animated.  To increase student interest, it is suggested teachers animate the slides wherever possible.</a:t>
            </a:r>
          </a:p>
          <a:p>
            <a:pPr eaLnBrk="1" hangingPunct="1"/>
            <a:r>
              <a:rPr lang="en-US" altLang="en-US" sz="2400" b="1" dirty="0"/>
              <a:t>Adding slides to this presentation</a:t>
            </a:r>
          </a:p>
          <a:p>
            <a:pPr lvl="1" eaLnBrk="1" hangingPunct="1"/>
            <a:r>
              <a:rPr lang="en-US" altLang="en-US" sz="2000" dirty="0"/>
              <a:t>Teachers are encouraged to adapt this presentation to their personal teaching style.  To help keep a sense of continuity, blank slides which can be copied and pasted to a specific location in the presentation follow this “Teacher Information” section.   </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Title 1"/>
          <p:cNvSpPr>
            <a:spLocks noGrp="1"/>
          </p:cNvSpPr>
          <p:nvPr>
            <p:ph type="title"/>
          </p:nvPr>
        </p:nvSpPr>
        <p:spPr>
          <a:xfrm>
            <a:off x="457200" y="0"/>
            <a:ext cx="8229600" cy="1143000"/>
          </a:xfrm>
        </p:spPr>
        <p:txBody>
          <a:bodyPr/>
          <a:lstStyle/>
          <a:p>
            <a:pPr eaLnBrk="1" hangingPunct="1"/>
            <a:r>
              <a:rPr lang="en-US" altLang="en-US" b="1" dirty="0"/>
              <a:t>Teacher Information</a:t>
            </a:r>
          </a:p>
        </p:txBody>
      </p:sp>
      <p:sp>
        <p:nvSpPr>
          <p:cNvPr id="39939" name="Content Placeholder 2"/>
          <p:cNvSpPr>
            <a:spLocks noGrp="1"/>
          </p:cNvSpPr>
          <p:nvPr>
            <p:ph idx="1"/>
          </p:nvPr>
        </p:nvSpPr>
        <p:spPr>
          <a:xfrm>
            <a:off x="0" y="838200"/>
            <a:ext cx="9144000" cy="5791200"/>
          </a:xfrm>
        </p:spPr>
        <p:txBody>
          <a:bodyPr>
            <a:normAutofit lnSpcReduction="10000"/>
          </a:bodyPr>
          <a:lstStyle/>
          <a:p>
            <a:pPr eaLnBrk="1" hangingPunct="1">
              <a:defRPr/>
            </a:pPr>
            <a:r>
              <a:rPr lang="en-US" altLang="en-US" sz="2400" b="1" dirty="0"/>
              <a:t>Unit Coding</a:t>
            </a:r>
          </a:p>
          <a:p>
            <a:pPr lvl="1" eaLnBrk="1" hangingPunct="1">
              <a:defRPr/>
            </a:pPr>
            <a:r>
              <a:rPr lang="en-US" altLang="en-US" sz="2000" dirty="0"/>
              <a:t>Just as </a:t>
            </a:r>
            <a:r>
              <a:rPr lang="en-US" altLang="en-US" sz="2000" i="1" dirty="0"/>
              <a:t>Myers’ Psychology for AP 2e </a:t>
            </a:r>
            <a:r>
              <a:rPr lang="en-US" altLang="en-US" sz="2000" dirty="0"/>
              <a:t>is color coded to the College Board AP Psychology Course Description (Acorn Book) Units, so are these Powerpoints.  The primary background color of each slide indicates the specific textbook unit.</a:t>
            </a:r>
          </a:p>
          <a:p>
            <a:pPr lvl="2">
              <a:defRPr/>
            </a:pPr>
            <a:r>
              <a:rPr lang="en-US" altLang="en-US" sz="1800" b="1" dirty="0"/>
              <a:t>Psychology’s History and Approaches     </a:t>
            </a:r>
          </a:p>
          <a:p>
            <a:pPr lvl="2">
              <a:defRPr/>
            </a:pPr>
            <a:r>
              <a:rPr lang="en-US" altLang="en-US" sz="1800" b="1" dirty="0"/>
              <a:t>Research Methods     </a:t>
            </a:r>
          </a:p>
          <a:p>
            <a:pPr lvl="2">
              <a:defRPr/>
            </a:pPr>
            <a:r>
              <a:rPr lang="en-US" altLang="en-US" sz="1800" b="1" dirty="0"/>
              <a:t>Biological Bases of Behavior          </a:t>
            </a:r>
          </a:p>
          <a:p>
            <a:pPr lvl="2">
              <a:defRPr/>
            </a:pPr>
            <a:r>
              <a:rPr lang="en-US" altLang="en-US" sz="1800" b="1" dirty="0"/>
              <a:t>Sensation and Perception</a:t>
            </a:r>
          </a:p>
          <a:p>
            <a:pPr lvl="2">
              <a:defRPr/>
            </a:pPr>
            <a:r>
              <a:rPr lang="en-US" altLang="en-US" sz="1800" b="1" dirty="0"/>
              <a:t>States of Consciousness</a:t>
            </a:r>
          </a:p>
          <a:p>
            <a:pPr lvl="2">
              <a:defRPr/>
            </a:pPr>
            <a:r>
              <a:rPr lang="en-US" altLang="en-US" sz="1800" b="1" dirty="0"/>
              <a:t>Learning</a:t>
            </a:r>
          </a:p>
          <a:p>
            <a:pPr lvl="2">
              <a:defRPr/>
            </a:pPr>
            <a:r>
              <a:rPr lang="en-US" altLang="en-US" sz="1800" b="1" dirty="0"/>
              <a:t>Cognition</a:t>
            </a:r>
          </a:p>
          <a:p>
            <a:pPr lvl="2">
              <a:defRPr/>
            </a:pPr>
            <a:r>
              <a:rPr lang="en-US" altLang="en-US" sz="1800" b="1" dirty="0"/>
              <a:t>Motivation, Emotion, and Stress</a:t>
            </a:r>
          </a:p>
          <a:p>
            <a:pPr lvl="2">
              <a:defRPr/>
            </a:pPr>
            <a:r>
              <a:rPr lang="en-US" altLang="en-US" sz="1800" b="1" dirty="0"/>
              <a:t>Developmental Psychology</a:t>
            </a:r>
          </a:p>
          <a:p>
            <a:pPr lvl="2">
              <a:defRPr/>
            </a:pPr>
            <a:r>
              <a:rPr lang="en-US" altLang="en-US" sz="1800" b="1" dirty="0"/>
              <a:t>Personality</a:t>
            </a:r>
          </a:p>
          <a:p>
            <a:pPr lvl="2">
              <a:defRPr/>
            </a:pPr>
            <a:r>
              <a:rPr lang="en-US" altLang="en-US" sz="1800" b="1" dirty="0"/>
              <a:t>Testing and Individual Differences</a:t>
            </a:r>
          </a:p>
          <a:p>
            <a:pPr lvl="2">
              <a:defRPr/>
            </a:pPr>
            <a:r>
              <a:rPr lang="en-US" altLang="en-US" sz="1800" b="1" dirty="0"/>
              <a:t>Abnormal Psychology</a:t>
            </a:r>
          </a:p>
          <a:p>
            <a:pPr lvl="2">
              <a:defRPr/>
            </a:pPr>
            <a:r>
              <a:rPr lang="en-US" altLang="en-US" sz="1800" b="1" dirty="0"/>
              <a:t>Treatment of Abnormal Behavior</a:t>
            </a:r>
          </a:p>
          <a:p>
            <a:pPr lvl="2">
              <a:defRPr/>
            </a:pPr>
            <a:r>
              <a:rPr lang="en-US" altLang="en-US" sz="1800" b="1" dirty="0"/>
              <a:t>Social Psychology</a:t>
            </a:r>
          </a:p>
        </p:txBody>
      </p:sp>
      <p:pic>
        <p:nvPicPr>
          <p:cNvPr id="129028" name="Picture 11"/>
          <p:cNvPicPr preferRelativeResize="0">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6800" y="2270125"/>
            <a:ext cx="2286000" cy="92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9029" name="Picture 12"/>
          <p:cNvPicPr preferRelativeResize="0">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6600" y="2514600"/>
            <a:ext cx="2286000" cy="92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9030" name="Picture 13"/>
          <p:cNvPicPr preferRelativeResize="0">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38600" y="2819400"/>
            <a:ext cx="2286000" cy="92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9031" name="Picture 14"/>
          <p:cNvPicPr preferRelativeResize="0">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0000" y="3124200"/>
            <a:ext cx="2286000" cy="92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9032" name="Picture 15"/>
          <p:cNvPicPr preferRelativeResize="0">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57600" y="3429000"/>
            <a:ext cx="2286000" cy="92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9033" name="Picture 16"/>
          <p:cNvPicPr preferRelativeResize="0">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62200" y="3733800"/>
            <a:ext cx="2286000" cy="92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9034" name="Picture 17"/>
          <p:cNvPicPr preferRelativeResize="0">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38400" y="4038600"/>
            <a:ext cx="2286000" cy="92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9035" name="Picture 18"/>
          <p:cNvPicPr preferRelativeResize="0">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419600" y="4343400"/>
            <a:ext cx="2286000" cy="92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9036" name="Picture 19"/>
          <p:cNvPicPr preferRelativeResize="0">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962400" y="4648200"/>
            <a:ext cx="2286000" cy="92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9037" name="Picture 20"/>
          <p:cNvPicPr preferRelativeResize="0">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590800" y="4953000"/>
            <a:ext cx="2286000" cy="92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9038" name="Picture 21"/>
          <p:cNvPicPr preferRelativeResize="0">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495800" y="5257800"/>
            <a:ext cx="2286000" cy="904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9039" name="Picture 22"/>
          <p:cNvPicPr preferRelativeResize="0">
            <a:picLocks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505200" y="5562600"/>
            <a:ext cx="2286000" cy="92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9040" name="Picture 23"/>
          <p:cNvPicPr preferRelativeResize="0">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419600" y="5867400"/>
            <a:ext cx="2286000" cy="92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9041" name="Picture 24"/>
          <p:cNvPicPr preferRelativeResize="0">
            <a:picLocks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124200" y="6172200"/>
            <a:ext cx="2286000" cy="92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Title 1"/>
          <p:cNvSpPr>
            <a:spLocks noGrp="1"/>
          </p:cNvSpPr>
          <p:nvPr>
            <p:ph type="title"/>
          </p:nvPr>
        </p:nvSpPr>
        <p:spPr>
          <a:xfrm>
            <a:off x="457200" y="0"/>
            <a:ext cx="8229600" cy="1143000"/>
          </a:xfrm>
        </p:spPr>
        <p:txBody>
          <a:bodyPr/>
          <a:lstStyle/>
          <a:p>
            <a:r>
              <a:rPr lang="en-US" altLang="en-US" b="1" dirty="0"/>
              <a:t>Teacher Information</a:t>
            </a:r>
          </a:p>
        </p:txBody>
      </p:sp>
      <p:sp>
        <p:nvSpPr>
          <p:cNvPr id="40963" name="Content Placeholder 2"/>
          <p:cNvSpPr>
            <a:spLocks noGrp="1"/>
          </p:cNvSpPr>
          <p:nvPr>
            <p:ph idx="1"/>
          </p:nvPr>
        </p:nvSpPr>
        <p:spPr>
          <a:xfrm>
            <a:off x="0" y="838200"/>
            <a:ext cx="9144000" cy="6019800"/>
          </a:xfrm>
        </p:spPr>
        <p:txBody>
          <a:bodyPr>
            <a:normAutofit fontScale="92500" lnSpcReduction="10000"/>
          </a:bodyPr>
          <a:lstStyle/>
          <a:p>
            <a:pPr>
              <a:defRPr/>
            </a:pPr>
            <a:r>
              <a:rPr lang="en-US" altLang="en-US" sz="2400" b="1" dirty="0"/>
              <a:t>Hyperlink Slides </a:t>
            </a:r>
            <a:r>
              <a:rPr lang="en-US" altLang="en-US" sz="2400" dirty="0"/>
              <a:t>- </a:t>
            </a:r>
            <a:r>
              <a:rPr lang="en-US" altLang="en-US" sz="2000" dirty="0"/>
              <a:t>This presentation contain two types of hyperlinks.  Hyperlinks can be identified by the text being underlined and a different color (usually purple).</a:t>
            </a:r>
          </a:p>
          <a:p>
            <a:pPr lvl="1">
              <a:defRPr/>
            </a:pPr>
            <a:r>
              <a:rPr lang="en-US" altLang="en-US" sz="2000" b="1" dirty="0"/>
              <a:t>Unit subsections hyperlinks</a:t>
            </a:r>
            <a:r>
              <a:rPr lang="en-US" altLang="en-US" sz="2000" dirty="0"/>
              <a:t>:  Immediately after the unit title and module title slide, a page can be found listing all of the unit’s subsections.  While in slide show mode, clicking on any of these hyperlinks will take the user directly to the beginning of that subsection.  </a:t>
            </a:r>
          </a:p>
          <a:p>
            <a:pPr lvl="1">
              <a:defRPr/>
            </a:pPr>
            <a:r>
              <a:rPr lang="en-US" altLang="en-US" sz="2000" b="1" dirty="0"/>
              <a:t>Bold print term hyperlinks:  </a:t>
            </a:r>
            <a:r>
              <a:rPr lang="en-US" altLang="en-US" sz="2000" dirty="0"/>
              <a:t>Every bold print term from the unit is included in this presentation as a hyperlink.  While in slide show mode, clicking on any of the hyperlinks will take the user to a slide containing the formal definition of the term.  Clicking on the “arrow” in the bottom left corner of the definition slide will take the user back to the original point in the presentation. </a:t>
            </a:r>
          </a:p>
          <a:p>
            <a:pPr lvl="1">
              <a:buFont typeface="Arial" charset="0"/>
              <a:buNone/>
              <a:defRPr/>
            </a:pPr>
            <a:r>
              <a:rPr lang="en-US" altLang="en-US" sz="2000" dirty="0"/>
              <a:t>	These hyperlinks were included for teachers who want students to see or copy down the exact definition as stated in the text.  Most teachers prefer the definitions not be included to prevent students from only “copying down what is on the screen” and not actively listening to the presentation.</a:t>
            </a:r>
          </a:p>
          <a:p>
            <a:pPr lvl="1">
              <a:buFont typeface="Arial" charset="0"/>
              <a:buNone/>
              <a:defRPr/>
            </a:pPr>
            <a:r>
              <a:rPr lang="en-US" altLang="en-US" sz="2000" dirty="0"/>
              <a:t>	For teachers who continually use the Bold Print Term Hyperlinks option, please contact the author using the email address on the next slide to learn a technique to expedite the returning to the original point in the presentation.</a:t>
            </a:r>
          </a:p>
          <a:p>
            <a:pPr lvl="1">
              <a:buFont typeface="Arial" charset="0"/>
              <a:buNone/>
              <a:defRPr/>
            </a:pPr>
            <a:r>
              <a:rPr lang="en-US" altLang="en-US" sz="2000" dirty="0"/>
              <a:t>	</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Title 1"/>
          <p:cNvSpPr>
            <a:spLocks noGrp="1"/>
          </p:cNvSpPr>
          <p:nvPr>
            <p:ph type="title"/>
          </p:nvPr>
        </p:nvSpPr>
        <p:spPr>
          <a:xfrm>
            <a:off x="457200" y="0"/>
            <a:ext cx="8229600" cy="1143000"/>
          </a:xfrm>
        </p:spPr>
        <p:txBody>
          <a:bodyPr/>
          <a:lstStyle/>
          <a:p>
            <a:r>
              <a:rPr lang="en-US" altLang="en-US" b="1" dirty="0"/>
              <a:t>Teacher Information</a:t>
            </a:r>
          </a:p>
        </p:txBody>
      </p:sp>
      <p:sp>
        <p:nvSpPr>
          <p:cNvPr id="41987" name="Content Placeholder 2"/>
          <p:cNvSpPr>
            <a:spLocks noGrp="1"/>
          </p:cNvSpPr>
          <p:nvPr>
            <p:ph idx="1"/>
          </p:nvPr>
        </p:nvSpPr>
        <p:spPr>
          <a:xfrm>
            <a:off x="0" y="838200"/>
            <a:ext cx="9144000" cy="4525963"/>
          </a:xfrm>
        </p:spPr>
        <p:txBody>
          <a:bodyPr>
            <a:normAutofit fontScale="92500" lnSpcReduction="20000"/>
          </a:bodyPr>
          <a:lstStyle/>
          <a:p>
            <a:pPr>
              <a:defRPr/>
            </a:pPr>
            <a:r>
              <a:rPr lang="en-US" altLang="en-US" sz="2400" b="1" dirty="0"/>
              <a:t>Continuity slides</a:t>
            </a:r>
          </a:p>
          <a:p>
            <a:pPr lvl="1">
              <a:defRPr/>
            </a:pPr>
            <a:r>
              <a:rPr lang="en-US" altLang="en-US" sz="2000" dirty="0"/>
              <a:t>Throughout this presentation there are slides, usually of graphics or tables, that build on one another.  These are included for three purposes.  </a:t>
            </a:r>
          </a:p>
          <a:p>
            <a:pPr lvl="2">
              <a:defRPr/>
            </a:pPr>
            <a:r>
              <a:rPr lang="en-US" altLang="en-US" sz="1600" dirty="0"/>
              <a:t>By presenting information in small chunks, students will find it easier to process and remember the concepts.  </a:t>
            </a:r>
          </a:p>
          <a:p>
            <a:pPr lvl="2">
              <a:defRPr/>
            </a:pPr>
            <a:r>
              <a:rPr lang="en-US" altLang="en-US" sz="1600" dirty="0"/>
              <a:t>By continually changing slides, students will stay interested in the presentation.</a:t>
            </a:r>
          </a:p>
          <a:p>
            <a:pPr lvl="2">
              <a:defRPr/>
            </a:pPr>
            <a:r>
              <a:rPr lang="en-US" altLang="en-US" sz="1600" dirty="0"/>
              <a:t>To facilitate class discussion and critical thinking.  Students should be encouraged to think about “what might come next” in the series of slides.  </a:t>
            </a:r>
          </a:p>
          <a:p>
            <a:pPr>
              <a:defRPr/>
            </a:pPr>
            <a:r>
              <a:rPr lang="en-US" altLang="en-US" sz="2400" dirty="0"/>
              <a:t>Please feel free to contact me at </a:t>
            </a:r>
            <a:r>
              <a:rPr lang="en-US" altLang="en-US" sz="2400" dirty="0">
                <a:hlinkClick r:id="rId2"/>
              </a:rPr>
              <a:t>kkorek@germantown.k12.wi.us</a:t>
            </a:r>
            <a:r>
              <a:rPr lang="en-US" altLang="en-US" sz="2400" dirty="0"/>
              <a:t> with any questions, concerns, suggestions, etc. regarding these presentations. </a:t>
            </a:r>
          </a:p>
          <a:p>
            <a:pPr lvl="1">
              <a:buFont typeface="Arial" charset="0"/>
              <a:buNone/>
              <a:defRPr/>
            </a:pPr>
            <a:r>
              <a:rPr lang="en-US" altLang="en-US" sz="2000" dirty="0"/>
              <a:t>Kent Korek</a:t>
            </a:r>
          </a:p>
          <a:p>
            <a:pPr lvl="1">
              <a:buFont typeface="Arial" charset="0"/>
              <a:buNone/>
              <a:defRPr/>
            </a:pPr>
            <a:r>
              <a:rPr lang="en-US" altLang="en-US" sz="2000" dirty="0"/>
              <a:t>Germantown High School</a:t>
            </a:r>
          </a:p>
          <a:p>
            <a:pPr lvl="1">
              <a:buFont typeface="Arial" charset="0"/>
              <a:buNone/>
              <a:defRPr/>
            </a:pPr>
            <a:r>
              <a:rPr lang="en-US" altLang="en-US" sz="2000" dirty="0"/>
              <a:t>Germantown, WI 53022</a:t>
            </a:r>
          </a:p>
          <a:p>
            <a:pPr lvl="1">
              <a:buFont typeface="Arial" charset="0"/>
              <a:buNone/>
              <a:defRPr/>
            </a:pPr>
            <a:r>
              <a:rPr lang="en-US" altLang="en-US" sz="2000" dirty="0"/>
              <a:t>262-253-3400</a:t>
            </a:r>
          </a:p>
          <a:p>
            <a:pPr lvl="1">
              <a:buFont typeface="Arial" charset="0"/>
              <a:buNone/>
              <a:defRPr/>
            </a:pPr>
            <a:r>
              <a:rPr lang="en-US" altLang="en-US" sz="2000" dirty="0">
                <a:hlinkClick r:id="rId2"/>
              </a:rPr>
              <a:t>kkorek@germantown.k12.wi.us</a:t>
            </a:r>
            <a:r>
              <a:rPr lang="en-US" altLang="en-US" sz="2000" dirty="0"/>
              <a:t> </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a:xfrm>
            <a:off x="0" y="152400"/>
            <a:ext cx="9144000" cy="1143000"/>
          </a:xfrm>
        </p:spPr>
        <p:txBody>
          <a:bodyPr>
            <a:normAutofit fontScale="90000"/>
          </a:bodyPr>
          <a:lstStyle/>
          <a:p>
            <a:pPr eaLnBrk="1" hangingPunct="1">
              <a:defRPr/>
            </a:pPr>
            <a:r>
              <a:rPr lang="en-US" altLang="en-US" dirty="0">
                <a:latin typeface="Arial" charset="0"/>
                <a:cs typeface="Arial" charset="0"/>
              </a:rPr>
              <a:t>Division title (red print)</a:t>
            </a:r>
            <a:br>
              <a:rPr lang="en-US" altLang="en-US" dirty="0">
                <a:latin typeface="Arial" charset="0"/>
                <a:cs typeface="Arial" charset="0"/>
              </a:rPr>
            </a:br>
            <a:r>
              <a:rPr lang="en-US" altLang="en-US" dirty="0">
                <a:latin typeface="Arial" charset="0"/>
                <a:cs typeface="Arial" charset="0"/>
              </a:rPr>
              <a:t>subdivision title (</a:t>
            </a:r>
            <a:r>
              <a:rPr lang="en-US" altLang="en-US" sz="4000" i="1" dirty="0">
                <a:latin typeface="Arial" charset="0"/>
                <a:cs typeface="Arial" charset="0"/>
              </a:rPr>
              <a:t>blue print)</a:t>
            </a:r>
          </a:p>
        </p:txBody>
      </p:sp>
      <p:sp>
        <p:nvSpPr>
          <p:cNvPr id="132099" name="Content Placeholder 2"/>
          <p:cNvSpPr>
            <a:spLocks noGrp="1"/>
          </p:cNvSpPr>
          <p:nvPr>
            <p:ph idx="1"/>
          </p:nvPr>
        </p:nvSpPr>
        <p:spPr/>
        <p:txBody>
          <a:bodyPr/>
          <a:lstStyle/>
          <a:p>
            <a:pPr eaLnBrk="1" hangingPunct="1"/>
            <a:r>
              <a:rPr lang="en-US" altLang="en-US" sz="4000" dirty="0">
                <a:latin typeface="Arial" charset="0"/>
                <a:ea typeface="Arial" charset="0"/>
                <a:cs typeface="Arial" charset="0"/>
              </a:rPr>
              <a:t>xxx</a:t>
            </a:r>
          </a:p>
          <a:p>
            <a:pPr lvl="1" eaLnBrk="1" hangingPunct="1"/>
            <a:r>
              <a:rPr lang="en-US" altLang="en-US" sz="3600" dirty="0">
                <a:latin typeface="Arial" charset="0"/>
                <a:ea typeface="Arial" charset="0"/>
                <a:cs typeface="Arial" charset="0"/>
              </a:rPr>
              <a:t>xxx</a:t>
            </a:r>
          </a:p>
          <a:p>
            <a:pPr lvl="1" eaLnBrk="1" hangingPunct="1"/>
            <a:r>
              <a:rPr lang="en-US" altLang="en-US" sz="3600" dirty="0">
                <a:latin typeface="Arial" charset="0"/>
                <a:ea typeface="Arial" charset="0"/>
                <a:cs typeface="Arial" charset="0"/>
              </a:rPr>
              <a:t>xxx</a:t>
            </a:r>
            <a:endParaRPr lang="en-US" altLang="en-US" dirty="0">
              <a:latin typeface="Arial" charset="0"/>
              <a:ea typeface="Arial" charset="0"/>
              <a:cs typeface="Arial" charset="0"/>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a:xfrm>
            <a:off x="0" y="152400"/>
            <a:ext cx="9144000" cy="1143000"/>
          </a:xfrm>
        </p:spPr>
        <p:txBody>
          <a:bodyPr>
            <a:normAutofit fontScale="90000"/>
          </a:bodyPr>
          <a:lstStyle/>
          <a:p>
            <a:pPr eaLnBrk="1" hangingPunct="1">
              <a:defRPr/>
            </a:pPr>
            <a:r>
              <a:rPr lang="en-US" altLang="en-US" dirty="0">
                <a:latin typeface="Arial" charset="0"/>
                <a:cs typeface="Arial" charset="0"/>
              </a:rPr>
              <a:t>Division title (red print in text)</a:t>
            </a:r>
            <a:br>
              <a:rPr lang="en-US" altLang="en-US" dirty="0">
                <a:latin typeface="Arial" charset="0"/>
                <a:cs typeface="Arial" charset="0"/>
              </a:rPr>
            </a:br>
            <a:r>
              <a:rPr lang="en-US" altLang="en-US" dirty="0">
                <a:latin typeface="Arial" charset="0"/>
                <a:cs typeface="Arial" charset="0"/>
              </a:rPr>
              <a:t>subdivision title (</a:t>
            </a:r>
            <a:r>
              <a:rPr lang="en-US" altLang="en-US" sz="4000" i="1" dirty="0">
                <a:latin typeface="Arial" charset="0"/>
                <a:cs typeface="Arial" charset="0"/>
              </a:rPr>
              <a:t>blue print in text)</a:t>
            </a:r>
          </a:p>
        </p:txBody>
      </p:sp>
      <p:sp>
        <p:nvSpPr>
          <p:cNvPr id="133123" name="Text Box 4"/>
          <p:cNvSpPr txBox="1">
            <a:spLocks noChangeArrowheads="1"/>
          </p:cNvSpPr>
          <p:nvPr/>
        </p:nvSpPr>
        <p:spPr bwMode="auto">
          <a:xfrm>
            <a:off x="304800" y="6216650"/>
            <a:ext cx="8534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defRPr>
            </a:lvl9pPr>
          </a:lstStyle>
          <a:p>
            <a:pPr eaLnBrk="1" hangingPunct="1">
              <a:spcBef>
                <a:spcPct val="50000"/>
              </a:spcBef>
              <a:buFontTx/>
              <a:buNone/>
            </a:pPr>
            <a:r>
              <a:rPr lang="en-US" altLang="en-US" sz="1800" dirty="0">
                <a:latin typeface="Arial" charset="0"/>
              </a:rPr>
              <a:t>Use this slide to add a table, chart, clip art, picture, diagram, or video clip.  Delete this box when finished</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Title 1"/>
          <p:cNvSpPr>
            <a:spLocks noGrp="1"/>
          </p:cNvSpPr>
          <p:nvPr>
            <p:ph type="title"/>
          </p:nvPr>
        </p:nvSpPr>
        <p:spPr>
          <a:xfrm>
            <a:off x="457200" y="-76200"/>
            <a:ext cx="8229600" cy="1143000"/>
          </a:xfrm>
        </p:spPr>
        <p:txBody>
          <a:bodyPr/>
          <a:lstStyle/>
          <a:p>
            <a:pPr eaLnBrk="1" hangingPunct="1"/>
            <a:r>
              <a:rPr lang="en-US" altLang="en-US" dirty="0">
                <a:latin typeface="Arial" charset="0"/>
                <a:ea typeface="Arial" charset="0"/>
                <a:cs typeface="Arial" charset="0"/>
              </a:rPr>
              <a:t>Definition Slide</a:t>
            </a:r>
          </a:p>
        </p:txBody>
      </p:sp>
      <p:sp>
        <p:nvSpPr>
          <p:cNvPr id="134147" name="Content Placeholder 2"/>
          <p:cNvSpPr>
            <a:spLocks noGrp="1"/>
          </p:cNvSpPr>
          <p:nvPr>
            <p:ph idx="1"/>
          </p:nvPr>
        </p:nvSpPr>
        <p:spPr/>
        <p:txBody>
          <a:bodyPr/>
          <a:lstStyle/>
          <a:p>
            <a:pPr eaLnBrk="1" hangingPunct="1">
              <a:buFont typeface="Arial" charset="0"/>
              <a:buNone/>
            </a:pPr>
            <a:r>
              <a:rPr lang="en-US" altLang="en-US" dirty="0">
                <a:latin typeface="Arial" charset="0"/>
                <a:ea typeface="Arial" charset="0"/>
                <a:cs typeface="Arial" charset="0"/>
              </a:rPr>
              <a:t>= add definition here</a:t>
            </a:r>
          </a:p>
        </p:txBody>
      </p:sp>
      <p:sp>
        <p:nvSpPr>
          <p:cNvPr id="4" name="Action Button: Back or Previous 3">
            <a:hlinkClick r:id="" action="ppaction://hlinkshowjump?jump=lastslideviewed" highlightClick="1"/>
          </p:cNvPr>
          <p:cNvSpPr/>
          <p:nvPr/>
        </p:nvSpPr>
        <p:spPr>
          <a:xfrm>
            <a:off x="152400" y="6172200"/>
            <a:ext cx="685800" cy="533400"/>
          </a:xfrm>
          <a:prstGeom prst="actionButtonBackPrevious">
            <a:avLst/>
          </a:prstGeom>
          <a:solidFill>
            <a:schemeClr val="accent6">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ctrTitle"/>
          </p:nvPr>
        </p:nvSpPr>
        <p:spPr/>
        <p:txBody>
          <a:bodyPr>
            <a:normAutofit fontScale="90000"/>
          </a:bodyPr>
          <a:lstStyle/>
          <a:p>
            <a:pPr>
              <a:defRPr/>
            </a:pPr>
            <a:r>
              <a:rPr lang="en-US" altLang="en-US" sz="9600" dirty="0">
                <a:latin typeface="Arial" charset="0"/>
                <a:cs typeface="Arial" charset="0"/>
              </a:rPr>
              <a:t>Definition Slides</a:t>
            </a:r>
          </a:p>
        </p:txBody>
      </p:sp>
      <p:sp>
        <p:nvSpPr>
          <p:cNvPr id="3" name="Action Button: Custom 2">
            <a:hlinkClick r:id="" action="ppaction://hlinkshowjump?jump=lastslideviewed" highlightClick="1"/>
          </p:cNvPr>
          <p:cNvSpPr/>
          <p:nvPr/>
        </p:nvSpPr>
        <p:spPr>
          <a:xfrm>
            <a:off x="0" y="0"/>
            <a:ext cx="9144000" cy="6858000"/>
          </a:xfrm>
          <a:prstGeom prst="actionButtonBlank">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unorthodox therapy </a:t>
            </a:r>
          </a:p>
        </p:txBody>
      </p:sp>
      <p:sp>
        <p:nvSpPr>
          <p:cNvPr id="3" name="Content Placeholder 2"/>
          <p:cNvSpPr>
            <a:spLocks noGrp="1"/>
          </p:cNvSpPr>
          <p:nvPr>
            <p:ph idx="1"/>
          </p:nvPr>
        </p:nvSpPr>
        <p:spPr>
          <a:xfrm>
            <a:off x="663437" y="2328739"/>
            <a:ext cx="8115300" cy="4024125"/>
          </a:xfrm>
        </p:spPr>
        <p:txBody>
          <a:bodyPr vert="horz" lIns="91440" tIns="45720" rIns="91440" bIns="45720" rtlCol="0" anchor="t">
            <a:normAutofit/>
          </a:bodyPr>
          <a:lstStyle/>
          <a:p>
            <a:r>
              <a:rPr lang="en-US" dirty="0"/>
              <a:t>Visitors in the 18th century would get paid to gawk at patients with mental disabilities as if they were animals. </a:t>
            </a:r>
          </a:p>
        </p:txBody>
      </p:sp>
      <p:pic>
        <p:nvPicPr>
          <p:cNvPr id="5" name="Picture 4"/>
          <p:cNvPicPr>
            <a:picLocks noChangeAspect="1"/>
          </p:cNvPicPr>
          <p:nvPr/>
        </p:nvPicPr>
        <p:blipFill>
          <a:blip r:embed="rId3"/>
          <a:stretch>
            <a:fillRect/>
          </a:stretch>
        </p:blipFill>
        <p:spPr>
          <a:xfrm>
            <a:off x="2171700" y="3046257"/>
            <a:ext cx="4770593" cy="3577945"/>
          </a:xfrm>
          <a:prstGeom prst="rect">
            <a:avLst/>
          </a:prstGeom>
        </p:spPr>
      </p:pic>
    </p:spTree>
    <p:extLst>
      <p:ext uri="{BB962C8B-B14F-4D97-AF65-F5344CB8AC3E}">
        <p14:creationId xmlns:p14="http://schemas.microsoft.com/office/powerpoint/2010/main" val="415068241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Title 1"/>
          <p:cNvSpPr>
            <a:spLocks noGrp="1"/>
          </p:cNvSpPr>
          <p:nvPr>
            <p:ph type="title"/>
          </p:nvPr>
        </p:nvSpPr>
        <p:spPr/>
        <p:txBody>
          <a:bodyPr/>
          <a:lstStyle/>
          <a:p>
            <a:pPr eaLnBrk="1" hangingPunct="1"/>
            <a:r>
              <a:rPr lang="en-US" altLang="en-US" dirty="0">
                <a:latin typeface="Arial" charset="0"/>
                <a:ea typeface="Arial" charset="0"/>
                <a:cs typeface="Arial" charset="0"/>
              </a:rPr>
              <a:t>Psychotherapy</a:t>
            </a:r>
          </a:p>
        </p:txBody>
      </p:sp>
      <p:sp>
        <p:nvSpPr>
          <p:cNvPr id="136195" name="Content Placeholder 2"/>
          <p:cNvSpPr>
            <a:spLocks noGrp="1"/>
          </p:cNvSpPr>
          <p:nvPr>
            <p:ph idx="1"/>
          </p:nvPr>
        </p:nvSpPr>
        <p:spPr/>
        <p:txBody>
          <a:bodyPr/>
          <a:lstStyle/>
          <a:p>
            <a:pPr eaLnBrk="1" hangingPunct="1">
              <a:buFont typeface="Arial" charset="0"/>
              <a:buNone/>
            </a:pPr>
            <a:r>
              <a:rPr lang="en-US" altLang="en-US" dirty="0">
                <a:latin typeface="Arial" charset="0"/>
                <a:ea typeface="Arial" charset="0"/>
                <a:cs typeface="Arial" charset="0"/>
              </a:rPr>
              <a:t>= treatment involving psychological techniques; consists of interactions between a trained therapist and someone seeking to overcome psychological difficulties or achieve personal growth.</a:t>
            </a:r>
          </a:p>
        </p:txBody>
      </p:sp>
      <p:sp>
        <p:nvSpPr>
          <p:cNvPr id="4" name="Action Button: Back or Previous 3">
            <a:hlinkClick r:id="" action="ppaction://hlinkshowjump?jump=lastslideviewed" highlightClick="1"/>
          </p:cNvPr>
          <p:cNvSpPr/>
          <p:nvPr/>
        </p:nvSpPr>
        <p:spPr>
          <a:xfrm>
            <a:off x="152400" y="6172200"/>
            <a:ext cx="685800" cy="533400"/>
          </a:xfrm>
          <a:prstGeom prst="actionButtonBackPrevious">
            <a:avLst/>
          </a:prstGeom>
          <a:solidFill>
            <a:schemeClr val="accent6">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Title 1"/>
          <p:cNvSpPr>
            <a:spLocks noGrp="1"/>
          </p:cNvSpPr>
          <p:nvPr>
            <p:ph type="title"/>
          </p:nvPr>
        </p:nvSpPr>
        <p:spPr/>
        <p:txBody>
          <a:bodyPr/>
          <a:lstStyle/>
          <a:p>
            <a:pPr eaLnBrk="1" hangingPunct="1"/>
            <a:r>
              <a:rPr lang="en-US" altLang="en-US" dirty="0">
                <a:latin typeface="Arial" charset="0"/>
                <a:ea typeface="Arial" charset="0"/>
                <a:cs typeface="Arial" charset="0"/>
              </a:rPr>
              <a:t>Biomedical Therapy</a:t>
            </a:r>
          </a:p>
        </p:txBody>
      </p:sp>
      <p:sp>
        <p:nvSpPr>
          <p:cNvPr id="137219" name="Content Placeholder 2"/>
          <p:cNvSpPr>
            <a:spLocks noGrp="1"/>
          </p:cNvSpPr>
          <p:nvPr>
            <p:ph idx="1"/>
          </p:nvPr>
        </p:nvSpPr>
        <p:spPr/>
        <p:txBody>
          <a:bodyPr/>
          <a:lstStyle/>
          <a:p>
            <a:pPr eaLnBrk="1" hangingPunct="1">
              <a:buFont typeface="Arial" charset="0"/>
              <a:buNone/>
            </a:pPr>
            <a:r>
              <a:rPr lang="en-US" altLang="en-US" dirty="0">
                <a:latin typeface="Arial" charset="0"/>
                <a:ea typeface="Arial" charset="0"/>
                <a:cs typeface="Arial" charset="0"/>
              </a:rPr>
              <a:t>= prescribed medications or medical procedures that act directly on the patient’s physiology.</a:t>
            </a:r>
          </a:p>
        </p:txBody>
      </p:sp>
      <p:sp>
        <p:nvSpPr>
          <p:cNvPr id="4" name="Action Button: Back or Previous 3">
            <a:hlinkClick r:id="" action="ppaction://hlinkshowjump?jump=lastslideviewed" highlightClick="1"/>
          </p:cNvPr>
          <p:cNvSpPr/>
          <p:nvPr/>
        </p:nvSpPr>
        <p:spPr>
          <a:xfrm>
            <a:off x="152400" y="6172200"/>
            <a:ext cx="685800" cy="533400"/>
          </a:xfrm>
          <a:prstGeom prst="actionButtonBackPrevious">
            <a:avLst/>
          </a:prstGeom>
          <a:solidFill>
            <a:schemeClr val="accent6">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Title 1"/>
          <p:cNvSpPr>
            <a:spLocks noGrp="1"/>
          </p:cNvSpPr>
          <p:nvPr>
            <p:ph type="title"/>
          </p:nvPr>
        </p:nvSpPr>
        <p:spPr/>
        <p:txBody>
          <a:bodyPr/>
          <a:lstStyle/>
          <a:p>
            <a:pPr eaLnBrk="1" hangingPunct="1"/>
            <a:r>
              <a:rPr lang="en-US" altLang="en-US" dirty="0">
                <a:latin typeface="Arial" charset="0"/>
                <a:ea typeface="Arial" charset="0"/>
                <a:cs typeface="Arial" charset="0"/>
              </a:rPr>
              <a:t>Eclectic Approach</a:t>
            </a:r>
          </a:p>
        </p:txBody>
      </p:sp>
      <p:sp>
        <p:nvSpPr>
          <p:cNvPr id="138243" name="Content Placeholder 2"/>
          <p:cNvSpPr>
            <a:spLocks noGrp="1"/>
          </p:cNvSpPr>
          <p:nvPr>
            <p:ph idx="1"/>
          </p:nvPr>
        </p:nvSpPr>
        <p:spPr/>
        <p:txBody>
          <a:bodyPr/>
          <a:lstStyle/>
          <a:p>
            <a:pPr eaLnBrk="1" hangingPunct="1">
              <a:buFont typeface="Arial" charset="0"/>
              <a:buNone/>
            </a:pPr>
            <a:r>
              <a:rPr lang="en-US" altLang="en-US" dirty="0">
                <a:latin typeface="Arial" charset="0"/>
                <a:ea typeface="Arial" charset="0"/>
                <a:cs typeface="Arial" charset="0"/>
              </a:rPr>
              <a:t>= an approach to psychotherapy that, depending on the client’s problems, uses techniques from various forms of therapy.</a:t>
            </a:r>
          </a:p>
        </p:txBody>
      </p:sp>
      <p:sp>
        <p:nvSpPr>
          <p:cNvPr id="4" name="Action Button: Back or Previous 3">
            <a:hlinkClick r:id="" action="ppaction://hlinkshowjump?jump=lastslideviewed" highlightClick="1"/>
          </p:cNvPr>
          <p:cNvSpPr/>
          <p:nvPr/>
        </p:nvSpPr>
        <p:spPr>
          <a:xfrm>
            <a:off x="152400" y="6172200"/>
            <a:ext cx="685800" cy="533400"/>
          </a:xfrm>
          <a:prstGeom prst="actionButtonBackPrevious">
            <a:avLst/>
          </a:prstGeom>
          <a:solidFill>
            <a:schemeClr val="accent6">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Title 1"/>
          <p:cNvSpPr>
            <a:spLocks noGrp="1"/>
          </p:cNvSpPr>
          <p:nvPr>
            <p:ph type="title"/>
          </p:nvPr>
        </p:nvSpPr>
        <p:spPr/>
        <p:txBody>
          <a:bodyPr/>
          <a:lstStyle/>
          <a:p>
            <a:pPr eaLnBrk="1" hangingPunct="1"/>
            <a:r>
              <a:rPr lang="en-US" altLang="en-US" dirty="0">
                <a:latin typeface="Arial" charset="0"/>
                <a:ea typeface="Arial" charset="0"/>
                <a:cs typeface="Arial" charset="0"/>
              </a:rPr>
              <a:t>Psychoanalysis</a:t>
            </a:r>
          </a:p>
        </p:txBody>
      </p:sp>
      <p:sp>
        <p:nvSpPr>
          <p:cNvPr id="139267" name="Content Placeholder 2"/>
          <p:cNvSpPr>
            <a:spLocks noGrp="1"/>
          </p:cNvSpPr>
          <p:nvPr>
            <p:ph idx="1"/>
          </p:nvPr>
        </p:nvSpPr>
        <p:spPr/>
        <p:txBody>
          <a:bodyPr/>
          <a:lstStyle/>
          <a:p>
            <a:pPr eaLnBrk="1" hangingPunct="1">
              <a:buFont typeface="Arial" charset="0"/>
              <a:buNone/>
            </a:pPr>
            <a:r>
              <a:rPr lang="en-US" altLang="en-US" dirty="0">
                <a:latin typeface="Arial" charset="0"/>
                <a:ea typeface="Arial" charset="0"/>
                <a:cs typeface="Arial" charset="0"/>
              </a:rPr>
              <a:t>= Sigmund Freud’s therapeutic technique.  Freud believed the patient’s free associations, resistances, dreams, and transferences – and the therapist’s interpretations of them – released previously repressed feelings, allowing the patient to gain self-insight.</a:t>
            </a:r>
          </a:p>
        </p:txBody>
      </p:sp>
      <p:sp>
        <p:nvSpPr>
          <p:cNvPr id="4" name="Action Button: Back or Previous 3">
            <a:hlinkClick r:id="" action="ppaction://hlinkshowjump?jump=lastslideviewed" highlightClick="1"/>
          </p:cNvPr>
          <p:cNvSpPr/>
          <p:nvPr/>
        </p:nvSpPr>
        <p:spPr>
          <a:xfrm>
            <a:off x="152400" y="6172200"/>
            <a:ext cx="685800" cy="533400"/>
          </a:xfrm>
          <a:prstGeom prst="actionButtonBackPrevious">
            <a:avLst/>
          </a:prstGeom>
          <a:solidFill>
            <a:schemeClr val="accent6">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Title 1"/>
          <p:cNvSpPr>
            <a:spLocks noGrp="1"/>
          </p:cNvSpPr>
          <p:nvPr>
            <p:ph type="title"/>
          </p:nvPr>
        </p:nvSpPr>
        <p:spPr/>
        <p:txBody>
          <a:bodyPr/>
          <a:lstStyle/>
          <a:p>
            <a:pPr eaLnBrk="1" hangingPunct="1"/>
            <a:r>
              <a:rPr lang="en-US" altLang="en-US" dirty="0">
                <a:latin typeface="Arial" charset="0"/>
                <a:ea typeface="Arial" charset="0"/>
                <a:cs typeface="Arial" charset="0"/>
              </a:rPr>
              <a:t>Resistance</a:t>
            </a:r>
          </a:p>
        </p:txBody>
      </p:sp>
      <p:sp>
        <p:nvSpPr>
          <p:cNvPr id="140291" name="Content Placeholder 2"/>
          <p:cNvSpPr>
            <a:spLocks noGrp="1"/>
          </p:cNvSpPr>
          <p:nvPr>
            <p:ph idx="1"/>
          </p:nvPr>
        </p:nvSpPr>
        <p:spPr/>
        <p:txBody>
          <a:bodyPr/>
          <a:lstStyle/>
          <a:p>
            <a:pPr eaLnBrk="1" hangingPunct="1">
              <a:buFont typeface="Arial" charset="0"/>
              <a:buNone/>
            </a:pPr>
            <a:r>
              <a:rPr lang="en-US" altLang="en-US" dirty="0">
                <a:latin typeface="Arial" charset="0"/>
                <a:ea typeface="Arial" charset="0"/>
                <a:cs typeface="Arial" charset="0"/>
              </a:rPr>
              <a:t>= in psychoanalysis, the blocking from consciousness of anxiety-laden material.</a:t>
            </a:r>
          </a:p>
        </p:txBody>
      </p:sp>
      <p:sp>
        <p:nvSpPr>
          <p:cNvPr id="4" name="Action Button: Back or Previous 3">
            <a:hlinkClick r:id="" action="ppaction://hlinkshowjump?jump=lastslideviewed" highlightClick="1"/>
          </p:cNvPr>
          <p:cNvSpPr/>
          <p:nvPr/>
        </p:nvSpPr>
        <p:spPr>
          <a:xfrm>
            <a:off x="152400" y="6172200"/>
            <a:ext cx="685800" cy="533400"/>
          </a:xfrm>
          <a:prstGeom prst="actionButtonBackPrevious">
            <a:avLst/>
          </a:prstGeom>
          <a:solidFill>
            <a:schemeClr val="accent6">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Title 1"/>
          <p:cNvSpPr>
            <a:spLocks noGrp="1"/>
          </p:cNvSpPr>
          <p:nvPr>
            <p:ph type="title"/>
          </p:nvPr>
        </p:nvSpPr>
        <p:spPr/>
        <p:txBody>
          <a:bodyPr/>
          <a:lstStyle/>
          <a:p>
            <a:pPr eaLnBrk="1" hangingPunct="1"/>
            <a:r>
              <a:rPr lang="en-US" altLang="en-US" dirty="0">
                <a:latin typeface="Arial" charset="0"/>
                <a:ea typeface="Arial" charset="0"/>
                <a:cs typeface="Arial" charset="0"/>
              </a:rPr>
              <a:t>Interpretation</a:t>
            </a:r>
          </a:p>
        </p:txBody>
      </p:sp>
      <p:sp>
        <p:nvSpPr>
          <p:cNvPr id="141315" name="Content Placeholder 2"/>
          <p:cNvSpPr>
            <a:spLocks noGrp="1"/>
          </p:cNvSpPr>
          <p:nvPr>
            <p:ph idx="1"/>
          </p:nvPr>
        </p:nvSpPr>
        <p:spPr/>
        <p:txBody>
          <a:bodyPr/>
          <a:lstStyle/>
          <a:p>
            <a:pPr eaLnBrk="1" hangingPunct="1">
              <a:buFont typeface="Arial" charset="0"/>
              <a:buNone/>
            </a:pPr>
            <a:r>
              <a:rPr lang="en-US" altLang="en-US" dirty="0">
                <a:latin typeface="Arial" charset="0"/>
                <a:ea typeface="Arial" charset="0"/>
                <a:cs typeface="Arial" charset="0"/>
              </a:rPr>
              <a:t>= in psychoanalysis, the analyst’s noting supposed dream meanings, resistances, and other significant behaviors and events in order to promote insight.</a:t>
            </a:r>
          </a:p>
        </p:txBody>
      </p:sp>
      <p:sp>
        <p:nvSpPr>
          <p:cNvPr id="4" name="Action Button: Back or Previous 3">
            <a:hlinkClick r:id="" action="ppaction://hlinkshowjump?jump=lastslideviewed" highlightClick="1"/>
          </p:cNvPr>
          <p:cNvSpPr/>
          <p:nvPr/>
        </p:nvSpPr>
        <p:spPr>
          <a:xfrm>
            <a:off x="152400" y="6172200"/>
            <a:ext cx="685800" cy="533400"/>
          </a:xfrm>
          <a:prstGeom prst="actionButtonBackPrevious">
            <a:avLst/>
          </a:prstGeom>
          <a:solidFill>
            <a:schemeClr val="accent6">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Title 1"/>
          <p:cNvSpPr>
            <a:spLocks noGrp="1"/>
          </p:cNvSpPr>
          <p:nvPr>
            <p:ph type="title"/>
          </p:nvPr>
        </p:nvSpPr>
        <p:spPr/>
        <p:txBody>
          <a:bodyPr/>
          <a:lstStyle/>
          <a:p>
            <a:pPr eaLnBrk="1" hangingPunct="1"/>
            <a:r>
              <a:rPr lang="en-US" altLang="en-US" dirty="0">
                <a:latin typeface="Arial" charset="0"/>
                <a:ea typeface="Arial" charset="0"/>
                <a:cs typeface="Arial" charset="0"/>
              </a:rPr>
              <a:t>Transference</a:t>
            </a:r>
          </a:p>
        </p:txBody>
      </p:sp>
      <p:sp>
        <p:nvSpPr>
          <p:cNvPr id="142339" name="Content Placeholder 2"/>
          <p:cNvSpPr>
            <a:spLocks noGrp="1"/>
          </p:cNvSpPr>
          <p:nvPr>
            <p:ph idx="1"/>
          </p:nvPr>
        </p:nvSpPr>
        <p:spPr/>
        <p:txBody>
          <a:bodyPr/>
          <a:lstStyle/>
          <a:p>
            <a:pPr eaLnBrk="1" hangingPunct="1">
              <a:buFont typeface="Arial" charset="0"/>
              <a:buNone/>
            </a:pPr>
            <a:r>
              <a:rPr lang="en-US" altLang="en-US" dirty="0">
                <a:latin typeface="Arial" charset="0"/>
                <a:ea typeface="Arial" charset="0"/>
                <a:cs typeface="Arial" charset="0"/>
              </a:rPr>
              <a:t>= in psychoanalysis, the patient’s transfer to the analyst of emotions linked with other relationships (such as love or hatred for a parent).</a:t>
            </a:r>
          </a:p>
        </p:txBody>
      </p:sp>
      <p:sp>
        <p:nvSpPr>
          <p:cNvPr id="4" name="Action Button: Back or Previous 3">
            <a:hlinkClick r:id="" action="ppaction://hlinkshowjump?jump=lastslideviewed" highlightClick="1"/>
          </p:cNvPr>
          <p:cNvSpPr/>
          <p:nvPr/>
        </p:nvSpPr>
        <p:spPr>
          <a:xfrm>
            <a:off x="152400" y="6172200"/>
            <a:ext cx="685800" cy="533400"/>
          </a:xfrm>
          <a:prstGeom prst="actionButtonBackPrevious">
            <a:avLst/>
          </a:prstGeom>
          <a:solidFill>
            <a:schemeClr val="accent6">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Title 1"/>
          <p:cNvSpPr>
            <a:spLocks noGrp="1"/>
          </p:cNvSpPr>
          <p:nvPr>
            <p:ph type="title"/>
          </p:nvPr>
        </p:nvSpPr>
        <p:spPr/>
        <p:txBody>
          <a:bodyPr/>
          <a:lstStyle/>
          <a:p>
            <a:pPr eaLnBrk="1" hangingPunct="1"/>
            <a:r>
              <a:rPr lang="en-US" altLang="en-US" dirty="0">
                <a:latin typeface="Arial" charset="0"/>
                <a:ea typeface="Arial" charset="0"/>
                <a:cs typeface="Arial" charset="0"/>
              </a:rPr>
              <a:t>Psychodynamic Therapy</a:t>
            </a:r>
          </a:p>
        </p:txBody>
      </p:sp>
      <p:sp>
        <p:nvSpPr>
          <p:cNvPr id="143363" name="Content Placeholder 2"/>
          <p:cNvSpPr>
            <a:spLocks noGrp="1"/>
          </p:cNvSpPr>
          <p:nvPr>
            <p:ph idx="1"/>
          </p:nvPr>
        </p:nvSpPr>
        <p:spPr/>
        <p:txBody>
          <a:bodyPr/>
          <a:lstStyle/>
          <a:p>
            <a:pPr eaLnBrk="1" hangingPunct="1">
              <a:buFont typeface="Arial" charset="0"/>
              <a:buNone/>
            </a:pPr>
            <a:r>
              <a:rPr lang="en-US" altLang="en-US" dirty="0">
                <a:latin typeface="Arial" charset="0"/>
                <a:ea typeface="Arial" charset="0"/>
                <a:cs typeface="Arial" charset="0"/>
              </a:rPr>
              <a:t>= therapy deriving from the psychoanalytic tradition that views individuals as responding to unconscious forces and childhood experiences, and that seeks to enhance self-insight.</a:t>
            </a:r>
          </a:p>
        </p:txBody>
      </p:sp>
      <p:sp>
        <p:nvSpPr>
          <p:cNvPr id="4" name="Action Button: Back or Previous 3">
            <a:hlinkClick r:id="" action="ppaction://hlinkshowjump?jump=lastslideviewed" highlightClick="1"/>
          </p:cNvPr>
          <p:cNvSpPr/>
          <p:nvPr/>
        </p:nvSpPr>
        <p:spPr>
          <a:xfrm>
            <a:off x="152400" y="6172200"/>
            <a:ext cx="685800" cy="533400"/>
          </a:xfrm>
          <a:prstGeom prst="actionButtonBackPrevious">
            <a:avLst/>
          </a:prstGeom>
          <a:solidFill>
            <a:schemeClr val="accent6">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Title 1"/>
          <p:cNvSpPr>
            <a:spLocks noGrp="1"/>
          </p:cNvSpPr>
          <p:nvPr>
            <p:ph type="title"/>
          </p:nvPr>
        </p:nvSpPr>
        <p:spPr/>
        <p:txBody>
          <a:bodyPr/>
          <a:lstStyle/>
          <a:p>
            <a:pPr eaLnBrk="1" hangingPunct="1"/>
            <a:r>
              <a:rPr lang="en-US" altLang="en-US" dirty="0">
                <a:latin typeface="Arial" charset="0"/>
                <a:ea typeface="Arial" charset="0"/>
                <a:cs typeface="Arial" charset="0"/>
              </a:rPr>
              <a:t>Insight Therapies</a:t>
            </a:r>
          </a:p>
        </p:txBody>
      </p:sp>
      <p:sp>
        <p:nvSpPr>
          <p:cNvPr id="144387" name="Content Placeholder 2"/>
          <p:cNvSpPr>
            <a:spLocks noGrp="1"/>
          </p:cNvSpPr>
          <p:nvPr>
            <p:ph idx="1"/>
          </p:nvPr>
        </p:nvSpPr>
        <p:spPr/>
        <p:txBody>
          <a:bodyPr/>
          <a:lstStyle/>
          <a:p>
            <a:pPr eaLnBrk="1" hangingPunct="1">
              <a:buFont typeface="Arial" charset="0"/>
              <a:buNone/>
            </a:pPr>
            <a:r>
              <a:rPr lang="en-US" altLang="en-US" dirty="0">
                <a:latin typeface="Arial" charset="0"/>
                <a:ea typeface="Arial" charset="0"/>
                <a:cs typeface="Arial" charset="0"/>
              </a:rPr>
              <a:t>= a variety of therapies that aim to improve psychological functioning by increasing a client’s awareness of underlying motives and defenses.</a:t>
            </a:r>
          </a:p>
        </p:txBody>
      </p:sp>
      <p:sp>
        <p:nvSpPr>
          <p:cNvPr id="4" name="Action Button: Back or Previous 3">
            <a:hlinkClick r:id="" action="ppaction://hlinkshowjump?jump=lastslideviewed" highlightClick="1"/>
          </p:cNvPr>
          <p:cNvSpPr/>
          <p:nvPr/>
        </p:nvSpPr>
        <p:spPr>
          <a:xfrm>
            <a:off x="152400" y="6172200"/>
            <a:ext cx="685800" cy="533400"/>
          </a:xfrm>
          <a:prstGeom prst="actionButtonBackPrevious">
            <a:avLst/>
          </a:prstGeom>
          <a:solidFill>
            <a:schemeClr val="accent6">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Title 1"/>
          <p:cNvSpPr>
            <a:spLocks noGrp="1"/>
          </p:cNvSpPr>
          <p:nvPr>
            <p:ph type="title"/>
          </p:nvPr>
        </p:nvSpPr>
        <p:spPr/>
        <p:txBody>
          <a:bodyPr/>
          <a:lstStyle/>
          <a:p>
            <a:pPr eaLnBrk="1" hangingPunct="1"/>
            <a:r>
              <a:rPr lang="en-US" altLang="en-US" dirty="0">
                <a:latin typeface="Arial" charset="0"/>
                <a:ea typeface="Arial" charset="0"/>
                <a:cs typeface="Arial" charset="0"/>
              </a:rPr>
              <a:t>Client-Centered Therapy</a:t>
            </a:r>
          </a:p>
        </p:txBody>
      </p:sp>
      <p:sp>
        <p:nvSpPr>
          <p:cNvPr id="145411" name="Content Placeholder 2"/>
          <p:cNvSpPr>
            <a:spLocks noGrp="1"/>
          </p:cNvSpPr>
          <p:nvPr>
            <p:ph idx="1"/>
          </p:nvPr>
        </p:nvSpPr>
        <p:spPr/>
        <p:txBody>
          <a:bodyPr/>
          <a:lstStyle/>
          <a:p>
            <a:pPr eaLnBrk="1" hangingPunct="1">
              <a:buFont typeface="Arial" charset="0"/>
              <a:buNone/>
            </a:pPr>
            <a:r>
              <a:rPr lang="en-US" altLang="en-US" dirty="0">
                <a:latin typeface="Arial" charset="0"/>
                <a:ea typeface="Arial" charset="0"/>
                <a:cs typeface="Arial" charset="0"/>
              </a:rPr>
              <a:t>= a humanistic therapy, developed by Carl Rogers, in which the therapist uses techniques such as active listening within a genuine, accepting, empathic environment to facilitate client’s growth. (Also called </a:t>
            </a:r>
            <a:r>
              <a:rPr lang="en-US" altLang="en-US" i="1" dirty="0">
                <a:latin typeface="Arial" charset="0"/>
                <a:ea typeface="Arial" charset="0"/>
                <a:cs typeface="Arial" charset="0"/>
              </a:rPr>
              <a:t>person-centered therapy</a:t>
            </a:r>
            <a:r>
              <a:rPr lang="en-US" altLang="en-US" dirty="0">
                <a:latin typeface="Arial" charset="0"/>
                <a:ea typeface="Arial" charset="0"/>
                <a:cs typeface="Arial" charset="0"/>
              </a:rPr>
              <a:t>.)</a:t>
            </a:r>
          </a:p>
        </p:txBody>
      </p:sp>
      <p:sp>
        <p:nvSpPr>
          <p:cNvPr id="4" name="Action Button: Back or Previous 3">
            <a:hlinkClick r:id="" action="ppaction://hlinkshowjump?jump=lastslideviewed" highlightClick="1"/>
          </p:cNvPr>
          <p:cNvSpPr/>
          <p:nvPr/>
        </p:nvSpPr>
        <p:spPr>
          <a:xfrm>
            <a:off x="152400" y="6172200"/>
            <a:ext cx="685800" cy="533400"/>
          </a:xfrm>
          <a:prstGeom prst="actionButtonBackPrevious">
            <a:avLst/>
          </a:prstGeom>
          <a:solidFill>
            <a:schemeClr val="accent6">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4"/>
          <p:cNvSpPr>
            <a:spLocks noGrp="1"/>
          </p:cNvSpPr>
          <p:nvPr>
            <p:ph type="title"/>
          </p:nvPr>
        </p:nvSpPr>
        <p:spPr>
          <a:xfrm>
            <a:off x="0" y="0"/>
            <a:ext cx="9144000" cy="1630363"/>
          </a:xfrm>
        </p:spPr>
        <p:txBody>
          <a:bodyPr/>
          <a:lstStyle/>
          <a:p>
            <a:pPr eaLnBrk="1" hangingPunct="1"/>
            <a:r>
              <a:rPr lang="en-US" altLang="en-US" sz="4800" b="1" dirty="0">
                <a:latin typeface="Arial" charset="0"/>
                <a:ea typeface="Arial" charset="0"/>
                <a:cs typeface="Arial" charset="0"/>
              </a:rPr>
              <a:t>Psychoanalysis and Psychodynamic Therapy</a:t>
            </a:r>
          </a:p>
        </p:txBody>
      </p:sp>
      <p:sp>
        <p:nvSpPr>
          <p:cNvPr id="10244" name="Content Placeholder 2"/>
          <p:cNvSpPr txBox="1">
            <a:spLocks/>
          </p:cNvSpPr>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defRPr>
            </a:lvl9pPr>
          </a:lstStyle>
          <a:p>
            <a:pPr eaLnBrk="1" hangingPunct="1"/>
            <a:r>
              <a:rPr lang="en-US" altLang="en-US" sz="4000" dirty="0">
                <a:latin typeface="Arial" charset="0"/>
                <a:ea typeface="Arial" charset="0"/>
                <a:cs typeface="Arial" charset="0"/>
              </a:rPr>
              <a:t>Psychoanalysis</a:t>
            </a:r>
            <a:endParaRPr lang="en-US" altLang="en-US" sz="3600" dirty="0">
              <a:latin typeface="Arial" charset="0"/>
              <a:ea typeface="Arial" charset="0"/>
              <a:cs typeface="Arial" charset="0"/>
            </a:endParaRPr>
          </a:p>
          <a:p>
            <a:pPr lvl="1" eaLnBrk="1" hangingPunct="1"/>
            <a:r>
              <a:rPr lang="en-US" altLang="en-US" sz="2700" dirty="0">
                <a:latin typeface="Arial" charset="0"/>
                <a:ea typeface="Arial" charset="0"/>
                <a:cs typeface="Arial" charset="0"/>
              </a:rPr>
              <a:t>Insight</a:t>
            </a:r>
          </a:p>
          <a:p>
            <a:pPr lvl="1" eaLnBrk="1" hangingPunct="1"/>
            <a:r>
              <a:rPr lang="en-US" altLang="en-US" sz="2700" dirty="0">
                <a:latin typeface="Arial" charset="0"/>
                <a:ea typeface="Arial" charset="0"/>
                <a:cs typeface="Arial" charset="0"/>
              </a:rPr>
              <a:t>Method used by Freud..</a:t>
            </a:r>
          </a:p>
          <a:p>
            <a:pPr lvl="1" eaLnBrk="1" hangingPunct="1"/>
            <a:r>
              <a:rPr lang="en-US" altLang="en-US" sz="2700" dirty="0">
                <a:latin typeface="Arial" charset="0"/>
                <a:ea typeface="Arial" charset="0"/>
                <a:cs typeface="Arial" charset="0"/>
              </a:rPr>
              <a:t>We disallow or deny things that are perceived as threats without knowing we are repressing these actions.</a:t>
            </a:r>
          </a:p>
          <a:p>
            <a:pPr lvl="1" eaLnBrk="1" hangingPunct="1"/>
            <a:r>
              <a:rPr lang="en-US" altLang="en-US" sz="2700" dirty="0">
                <a:latin typeface="Arial" charset="0"/>
                <a:ea typeface="Arial" charset="0"/>
                <a:cs typeface="Arial" charset="0"/>
              </a:rPr>
              <a:t>Promotes a healthier less anxious style of living.</a:t>
            </a:r>
          </a:p>
          <a:p>
            <a:pPr lvl="1" eaLnBrk="1" hangingPunct="1"/>
            <a:r>
              <a:rPr lang="en-US" altLang="en-US" sz="2700" dirty="0">
                <a:latin typeface="Arial" charset="0"/>
                <a:ea typeface="Arial" charset="0"/>
                <a:cs typeface="Arial" charset="0"/>
              </a:rPr>
              <a:t>Attempts to bring repressed info into consciousness. </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Title 1"/>
          <p:cNvSpPr>
            <a:spLocks noGrp="1"/>
          </p:cNvSpPr>
          <p:nvPr>
            <p:ph type="title"/>
          </p:nvPr>
        </p:nvSpPr>
        <p:spPr/>
        <p:txBody>
          <a:bodyPr/>
          <a:lstStyle/>
          <a:p>
            <a:pPr eaLnBrk="1" hangingPunct="1"/>
            <a:r>
              <a:rPr lang="en-US" altLang="en-US" dirty="0">
                <a:latin typeface="Arial" charset="0"/>
                <a:ea typeface="Arial" charset="0"/>
                <a:cs typeface="Arial" charset="0"/>
              </a:rPr>
              <a:t>Active Listening</a:t>
            </a:r>
          </a:p>
        </p:txBody>
      </p:sp>
      <p:sp>
        <p:nvSpPr>
          <p:cNvPr id="146435" name="Content Placeholder 2"/>
          <p:cNvSpPr>
            <a:spLocks noGrp="1"/>
          </p:cNvSpPr>
          <p:nvPr>
            <p:ph idx="1"/>
          </p:nvPr>
        </p:nvSpPr>
        <p:spPr/>
        <p:txBody>
          <a:bodyPr/>
          <a:lstStyle/>
          <a:p>
            <a:pPr eaLnBrk="1" hangingPunct="1">
              <a:buFont typeface="Arial" charset="0"/>
              <a:buNone/>
            </a:pPr>
            <a:r>
              <a:rPr lang="en-US" altLang="en-US" dirty="0">
                <a:latin typeface="Arial" charset="0"/>
                <a:ea typeface="Arial" charset="0"/>
                <a:cs typeface="Arial" charset="0"/>
              </a:rPr>
              <a:t>= empathic listening in which the listener echoes, restates, and clarifies.  A feature of Roger’s client-centered therapy.</a:t>
            </a:r>
          </a:p>
        </p:txBody>
      </p:sp>
      <p:sp>
        <p:nvSpPr>
          <p:cNvPr id="4" name="Action Button: Back or Previous 3">
            <a:hlinkClick r:id="" action="ppaction://hlinkshowjump?jump=lastslideviewed" highlightClick="1"/>
          </p:cNvPr>
          <p:cNvSpPr/>
          <p:nvPr/>
        </p:nvSpPr>
        <p:spPr>
          <a:xfrm>
            <a:off x="152400" y="6172200"/>
            <a:ext cx="685800" cy="533400"/>
          </a:xfrm>
          <a:prstGeom prst="actionButtonBackPrevious">
            <a:avLst/>
          </a:prstGeom>
          <a:solidFill>
            <a:schemeClr val="accent6">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Title 1"/>
          <p:cNvSpPr>
            <a:spLocks noGrp="1"/>
          </p:cNvSpPr>
          <p:nvPr>
            <p:ph type="title"/>
          </p:nvPr>
        </p:nvSpPr>
        <p:spPr/>
        <p:txBody>
          <a:bodyPr/>
          <a:lstStyle/>
          <a:p>
            <a:pPr eaLnBrk="1" hangingPunct="1"/>
            <a:r>
              <a:rPr lang="en-US" altLang="en-US" dirty="0">
                <a:latin typeface="Arial" charset="0"/>
                <a:ea typeface="Arial" charset="0"/>
                <a:cs typeface="Arial" charset="0"/>
              </a:rPr>
              <a:t>Unconditional Positive Regard</a:t>
            </a:r>
          </a:p>
        </p:txBody>
      </p:sp>
      <p:sp>
        <p:nvSpPr>
          <p:cNvPr id="147459" name="Content Placeholder 2"/>
          <p:cNvSpPr>
            <a:spLocks noGrp="1"/>
          </p:cNvSpPr>
          <p:nvPr>
            <p:ph idx="1"/>
          </p:nvPr>
        </p:nvSpPr>
        <p:spPr/>
        <p:txBody>
          <a:bodyPr/>
          <a:lstStyle/>
          <a:p>
            <a:pPr eaLnBrk="1" hangingPunct="1">
              <a:buFont typeface="Arial" charset="0"/>
              <a:buNone/>
            </a:pPr>
            <a:r>
              <a:rPr lang="en-US" altLang="en-US" dirty="0">
                <a:latin typeface="Arial" charset="0"/>
                <a:ea typeface="Arial" charset="0"/>
                <a:cs typeface="Arial" charset="0"/>
              </a:rPr>
              <a:t>= a caring, accepting, nonjudgmental attitude, which Carl Rogers believed would help clients to develop self-awareness and self-acceptance.</a:t>
            </a:r>
          </a:p>
        </p:txBody>
      </p:sp>
      <p:sp>
        <p:nvSpPr>
          <p:cNvPr id="4" name="Action Button: Back or Previous 3">
            <a:hlinkClick r:id="" action="ppaction://hlinkshowjump?jump=lastslideviewed" highlightClick="1"/>
          </p:cNvPr>
          <p:cNvSpPr/>
          <p:nvPr/>
        </p:nvSpPr>
        <p:spPr>
          <a:xfrm>
            <a:off x="152400" y="6172200"/>
            <a:ext cx="685800" cy="533400"/>
          </a:xfrm>
          <a:prstGeom prst="actionButtonBackPrevious">
            <a:avLst/>
          </a:prstGeom>
          <a:solidFill>
            <a:schemeClr val="accent6">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Title 1"/>
          <p:cNvSpPr>
            <a:spLocks noGrp="1"/>
          </p:cNvSpPr>
          <p:nvPr>
            <p:ph type="title"/>
          </p:nvPr>
        </p:nvSpPr>
        <p:spPr/>
        <p:txBody>
          <a:bodyPr/>
          <a:lstStyle/>
          <a:p>
            <a:pPr eaLnBrk="1" hangingPunct="1"/>
            <a:r>
              <a:rPr lang="en-US" altLang="en-US" dirty="0">
                <a:latin typeface="Arial" charset="0"/>
                <a:ea typeface="Arial" charset="0"/>
                <a:cs typeface="Arial" charset="0"/>
              </a:rPr>
              <a:t>Behavior Therapy</a:t>
            </a:r>
          </a:p>
        </p:txBody>
      </p:sp>
      <p:sp>
        <p:nvSpPr>
          <p:cNvPr id="148483" name="Content Placeholder 2"/>
          <p:cNvSpPr>
            <a:spLocks noGrp="1"/>
          </p:cNvSpPr>
          <p:nvPr>
            <p:ph idx="1"/>
          </p:nvPr>
        </p:nvSpPr>
        <p:spPr/>
        <p:txBody>
          <a:bodyPr/>
          <a:lstStyle/>
          <a:p>
            <a:pPr eaLnBrk="1" hangingPunct="1">
              <a:buFont typeface="Arial" charset="0"/>
              <a:buNone/>
            </a:pPr>
            <a:r>
              <a:rPr lang="en-US" altLang="en-US" dirty="0">
                <a:latin typeface="Arial" charset="0"/>
                <a:ea typeface="Arial" charset="0"/>
                <a:cs typeface="Arial" charset="0"/>
              </a:rPr>
              <a:t>= therapy that applies learning principles to the elimination of unwanted behaviors.</a:t>
            </a:r>
          </a:p>
        </p:txBody>
      </p:sp>
      <p:sp>
        <p:nvSpPr>
          <p:cNvPr id="4" name="Action Button: Back or Previous 3">
            <a:hlinkClick r:id="" action="ppaction://hlinkshowjump?jump=lastslideviewed" highlightClick="1"/>
          </p:cNvPr>
          <p:cNvSpPr/>
          <p:nvPr/>
        </p:nvSpPr>
        <p:spPr>
          <a:xfrm>
            <a:off x="152400" y="6172200"/>
            <a:ext cx="685800" cy="533400"/>
          </a:xfrm>
          <a:prstGeom prst="actionButtonBackPrevious">
            <a:avLst/>
          </a:prstGeom>
          <a:solidFill>
            <a:schemeClr val="accent6">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Title 1"/>
          <p:cNvSpPr>
            <a:spLocks noGrp="1"/>
          </p:cNvSpPr>
          <p:nvPr>
            <p:ph type="title"/>
          </p:nvPr>
        </p:nvSpPr>
        <p:spPr/>
        <p:txBody>
          <a:bodyPr/>
          <a:lstStyle/>
          <a:p>
            <a:pPr eaLnBrk="1" hangingPunct="1"/>
            <a:r>
              <a:rPr lang="en-US" altLang="en-US" dirty="0">
                <a:latin typeface="Arial" charset="0"/>
                <a:ea typeface="Arial" charset="0"/>
                <a:cs typeface="Arial" charset="0"/>
              </a:rPr>
              <a:t>Counterconditioning</a:t>
            </a:r>
          </a:p>
        </p:txBody>
      </p:sp>
      <p:sp>
        <p:nvSpPr>
          <p:cNvPr id="149507" name="Content Placeholder 2"/>
          <p:cNvSpPr>
            <a:spLocks noGrp="1"/>
          </p:cNvSpPr>
          <p:nvPr>
            <p:ph idx="1"/>
          </p:nvPr>
        </p:nvSpPr>
        <p:spPr/>
        <p:txBody>
          <a:bodyPr/>
          <a:lstStyle/>
          <a:p>
            <a:pPr eaLnBrk="1" hangingPunct="1">
              <a:buFont typeface="Arial" charset="0"/>
              <a:buNone/>
            </a:pPr>
            <a:r>
              <a:rPr lang="en-US" altLang="en-US" dirty="0">
                <a:latin typeface="Arial" charset="0"/>
                <a:ea typeface="Arial" charset="0"/>
                <a:cs typeface="Arial" charset="0"/>
              </a:rPr>
              <a:t>= a behavior therapy procedure that used classical conditioning to evoke new responses to stimuli that are triggering unwanted behaviors; includes </a:t>
            </a:r>
            <a:r>
              <a:rPr lang="en-US" altLang="en-US" i="1" dirty="0">
                <a:latin typeface="Arial" charset="0"/>
                <a:ea typeface="Arial" charset="0"/>
                <a:cs typeface="Arial" charset="0"/>
              </a:rPr>
              <a:t>exposure therapies </a:t>
            </a:r>
            <a:r>
              <a:rPr lang="en-US" altLang="en-US" dirty="0">
                <a:latin typeface="Arial" charset="0"/>
                <a:ea typeface="Arial" charset="0"/>
                <a:cs typeface="Arial" charset="0"/>
              </a:rPr>
              <a:t>and </a:t>
            </a:r>
            <a:r>
              <a:rPr lang="en-US" altLang="en-US" i="1" dirty="0">
                <a:latin typeface="Arial" charset="0"/>
                <a:ea typeface="Arial" charset="0"/>
                <a:cs typeface="Arial" charset="0"/>
              </a:rPr>
              <a:t>aversive conditioning.</a:t>
            </a:r>
          </a:p>
        </p:txBody>
      </p:sp>
      <p:sp>
        <p:nvSpPr>
          <p:cNvPr id="4" name="Action Button: Back or Previous 3">
            <a:hlinkClick r:id="" action="ppaction://hlinkshowjump?jump=lastslideviewed" highlightClick="1"/>
          </p:cNvPr>
          <p:cNvSpPr/>
          <p:nvPr/>
        </p:nvSpPr>
        <p:spPr>
          <a:xfrm>
            <a:off x="152400" y="6172200"/>
            <a:ext cx="685800" cy="533400"/>
          </a:xfrm>
          <a:prstGeom prst="actionButtonBackPrevious">
            <a:avLst/>
          </a:prstGeom>
          <a:solidFill>
            <a:schemeClr val="accent6">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Title 1"/>
          <p:cNvSpPr>
            <a:spLocks noGrp="1"/>
          </p:cNvSpPr>
          <p:nvPr>
            <p:ph type="title"/>
          </p:nvPr>
        </p:nvSpPr>
        <p:spPr/>
        <p:txBody>
          <a:bodyPr/>
          <a:lstStyle/>
          <a:p>
            <a:pPr eaLnBrk="1" hangingPunct="1"/>
            <a:r>
              <a:rPr lang="en-US" altLang="en-US" dirty="0">
                <a:latin typeface="Arial" charset="0"/>
                <a:ea typeface="Arial" charset="0"/>
                <a:cs typeface="Arial" charset="0"/>
              </a:rPr>
              <a:t>Exposure Therapies</a:t>
            </a:r>
          </a:p>
        </p:txBody>
      </p:sp>
      <p:sp>
        <p:nvSpPr>
          <p:cNvPr id="150531" name="Content Placeholder 2"/>
          <p:cNvSpPr>
            <a:spLocks noGrp="1"/>
          </p:cNvSpPr>
          <p:nvPr>
            <p:ph idx="1"/>
          </p:nvPr>
        </p:nvSpPr>
        <p:spPr/>
        <p:txBody>
          <a:bodyPr/>
          <a:lstStyle/>
          <a:p>
            <a:pPr eaLnBrk="1" hangingPunct="1">
              <a:buFont typeface="Arial" charset="0"/>
              <a:buNone/>
            </a:pPr>
            <a:r>
              <a:rPr lang="en-US" altLang="en-US" dirty="0">
                <a:latin typeface="Arial" charset="0"/>
                <a:ea typeface="Arial" charset="0"/>
                <a:cs typeface="Arial" charset="0"/>
              </a:rPr>
              <a:t>= behavioral techniques, such as </a:t>
            </a:r>
            <a:r>
              <a:rPr lang="en-US" altLang="en-US" i="1" dirty="0">
                <a:latin typeface="Arial" charset="0"/>
                <a:ea typeface="Arial" charset="0"/>
                <a:cs typeface="Arial" charset="0"/>
              </a:rPr>
              <a:t>systematic desensitization and virtual reality exposure therapy</a:t>
            </a:r>
            <a:r>
              <a:rPr lang="en-US" altLang="en-US" dirty="0">
                <a:latin typeface="Arial" charset="0"/>
                <a:ea typeface="Arial" charset="0"/>
                <a:cs typeface="Arial" charset="0"/>
              </a:rPr>
              <a:t>, that treat anxieties by exposing people (in imagination or actual situations) to the things they fear and avoid.</a:t>
            </a:r>
          </a:p>
        </p:txBody>
      </p:sp>
      <p:sp>
        <p:nvSpPr>
          <p:cNvPr id="4" name="Action Button: Back or Previous 3">
            <a:hlinkClick r:id="" action="ppaction://hlinkshowjump?jump=lastslideviewed" highlightClick="1"/>
          </p:cNvPr>
          <p:cNvSpPr/>
          <p:nvPr/>
        </p:nvSpPr>
        <p:spPr>
          <a:xfrm>
            <a:off x="152400" y="6172200"/>
            <a:ext cx="685800" cy="533400"/>
          </a:xfrm>
          <a:prstGeom prst="actionButtonBackPrevious">
            <a:avLst/>
          </a:prstGeom>
          <a:solidFill>
            <a:schemeClr val="accent6">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Title 1"/>
          <p:cNvSpPr>
            <a:spLocks noGrp="1"/>
          </p:cNvSpPr>
          <p:nvPr>
            <p:ph type="title"/>
          </p:nvPr>
        </p:nvSpPr>
        <p:spPr/>
        <p:txBody>
          <a:bodyPr/>
          <a:lstStyle/>
          <a:p>
            <a:pPr eaLnBrk="1" hangingPunct="1"/>
            <a:r>
              <a:rPr lang="en-US" altLang="en-US" dirty="0">
                <a:latin typeface="Arial" charset="0"/>
                <a:ea typeface="Arial" charset="0"/>
                <a:cs typeface="Arial" charset="0"/>
              </a:rPr>
              <a:t>Systematic Desensitization</a:t>
            </a:r>
          </a:p>
        </p:txBody>
      </p:sp>
      <p:sp>
        <p:nvSpPr>
          <p:cNvPr id="151555" name="Content Placeholder 2"/>
          <p:cNvSpPr>
            <a:spLocks noGrp="1"/>
          </p:cNvSpPr>
          <p:nvPr>
            <p:ph idx="1"/>
          </p:nvPr>
        </p:nvSpPr>
        <p:spPr/>
        <p:txBody>
          <a:bodyPr/>
          <a:lstStyle/>
          <a:p>
            <a:pPr eaLnBrk="1" hangingPunct="1">
              <a:buFont typeface="Arial" charset="0"/>
              <a:buNone/>
            </a:pPr>
            <a:r>
              <a:rPr lang="en-US" altLang="en-US" dirty="0">
                <a:latin typeface="Arial" charset="0"/>
                <a:ea typeface="Arial" charset="0"/>
                <a:cs typeface="Arial" charset="0"/>
              </a:rPr>
              <a:t>= a type of exposure therapy that associates a pleasant relaxed sate with gradually increasing anxiety-triggering stimuli.  Commonly used to treat phobias.</a:t>
            </a:r>
          </a:p>
        </p:txBody>
      </p:sp>
      <p:sp>
        <p:nvSpPr>
          <p:cNvPr id="4" name="Action Button: Back or Previous 3">
            <a:hlinkClick r:id="" action="ppaction://hlinkshowjump?jump=lastslideviewed" highlightClick="1"/>
          </p:cNvPr>
          <p:cNvSpPr/>
          <p:nvPr/>
        </p:nvSpPr>
        <p:spPr>
          <a:xfrm>
            <a:off x="152400" y="6172200"/>
            <a:ext cx="685800" cy="533400"/>
          </a:xfrm>
          <a:prstGeom prst="actionButtonBackPrevious">
            <a:avLst/>
          </a:prstGeom>
          <a:solidFill>
            <a:schemeClr val="accent6">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Title 1"/>
          <p:cNvSpPr>
            <a:spLocks noGrp="1"/>
          </p:cNvSpPr>
          <p:nvPr>
            <p:ph type="title"/>
          </p:nvPr>
        </p:nvSpPr>
        <p:spPr/>
        <p:txBody>
          <a:bodyPr/>
          <a:lstStyle/>
          <a:p>
            <a:pPr eaLnBrk="1" hangingPunct="1"/>
            <a:r>
              <a:rPr lang="en-US" altLang="en-US" dirty="0">
                <a:latin typeface="Arial" charset="0"/>
                <a:ea typeface="Arial" charset="0"/>
                <a:cs typeface="Arial" charset="0"/>
              </a:rPr>
              <a:t>Virtual Reality Exposure Therapy</a:t>
            </a:r>
          </a:p>
        </p:txBody>
      </p:sp>
      <p:sp>
        <p:nvSpPr>
          <p:cNvPr id="152579" name="Content Placeholder 2"/>
          <p:cNvSpPr>
            <a:spLocks noGrp="1"/>
          </p:cNvSpPr>
          <p:nvPr>
            <p:ph idx="1"/>
          </p:nvPr>
        </p:nvSpPr>
        <p:spPr/>
        <p:txBody>
          <a:bodyPr/>
          <a:lstStyle/>
          <a:p>
            <a:pPr eaLnBrk="1" hangingPunct="1">
              <a:buFont typeface="Arial" charset="0"/>
              <a:buNone/>
            </a:pPr>
            <a:r>
              <a:rPr lang="en-US" altLang="en-US" dirty="0">
                <a:latin typeface="Arial" charset="0"/>
                <a:ea typeface="Arial" charset="0"/>
                <a:cs typeface="Arial" charset="0"/>
              </a:rPr>
              <a:t>= an anxiety treatment that progressively exposes people to electronic simulations of their greatest fears, such as airplane flying, spiders, or public speaking.</a:t>
            </a:r>
          </a:p>
        </p:txBody>
      </p:sp>
      <p:sp>
        <p:nvSpPr>
          <p:cNvPr id="4" name="Action Button: Back or Previous 3">
            <a:hlinkClick r:id="" action="ppaction://hlinkshowjump?jump=lastslideviewed" highlightClick="1"/>
          </p:cNvPr>
          <p:cNvSpPr/>
          <p:nvPr/>
        </p:nvSpPr>
        <p:spPr>
          <a:xfrm>
            <a:off x="152400" y="6172200"/>
            <a:ext cx="685800" cy="533400"/>
          </a:xfrm>
          <a:prstGeom prst="actionButtonBackPrevious">
            <a:avLst/>
          </a:prstGeom>
          <a:solidFill>
            <a:schemeClr val="accent6">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Title 1"/>
          <p:cNvSpPr>
            <a:spLocks noGrp="1"/>
          </p:cNvSpPr>
          <p:nvPr>
            <p:ph type="title"/>
          </p:nvPr>
        </p:nvSpPr>
        <p:spPr/>
        <p:txBody>
          <a:bodyPr/>
          <a:lstStyle/>
          <a:p>
            <a:pPr eaLnBrk="1" hangingPunct="1"/>
            <a:r>
              <a:rPr lang="en-US" altLang="en-US" dirty="0">
                <a:latin typeface="Arial" charset="0"/>
                <a:ea typeface="Arial" charset="0"/>
                <a:cs typeface="Arial" charset="0"/>
              </a:rPr>
              <a:t>Aversive Conditioning</a:t>
            </a:r>
          </a:p>
        </p:txBody>
      </p:sp>
      <p:sp>
        <p:nvSpPr>
          <p:cNvPr id="153603" name="Content Placeholder 2"/>
          <p:cNvSpPr>
            <a:spLocks noGrp="1"/>
          </p:cNvSpPr>
          <p:nvPr>
            <p:ph idx="1"/>
          </p:nvPr>
        </p:nvSpPr>
        <p:spPr/>
        <p:txBody>
          <a:bodyPr/>
          <a:lstStyle/>
          <a:p>
            <a:pPr eaLnBrk="1" hangingPunct="1">
              <a:buFont typeface="Arial" charset="0"/>
              <a:buNone/>
            </a:pPr>
            <a:r>
              <a:rPr lang="en-US" altLang="en-US" dirty="0">
                <a:latin typeface="Arial" charset="0"/>
                <a:ea typeface="Arial" charset="0"/>
                <a:cs typeface="Arial" charset="0"/>
              </a:rPr>
              <a:t>= a type of counterconditioning that associates an unpleasant state (such as nausea) with an unwanted behavior (such as drinking alcohol).</a:t>
            </a:r>
          </a:p>
        </p:txBody>
      </p:sp>
      <p:sp>
        <p:nvSpPr>
          <p:cNvPr id="4" name="Action Button: Back or Previous 3">
            <a:hlinkClick r:id="" action="ppaction://hlinkshowjump?jump=lastslideviewed" highlightClick="1"/>
          </p:cNvPr>
          <p:cNvSpPr/>
          <p:nvPr/>
        </p:nvSpPr>
        <p:spPr>
          <a:xfrm>
            <a:off x="152400" y="6172200"/>
            <a:ext cx="685800" cy="533400"/>
          </a:xfrm>
          <a:prstGeom prst="actionButtonBackPrevious">
            <a:avLst/>
          </a:prstGeom>
          <a:solidFill>
            <a:schemeClr val="accent6">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Title 1"/>
          <p:cNvSpPr>
            <a:spLocks noGrp="1"/>
          </p:cNvSpPr>
          <p:nvPr>
            <p:ph type="title"/>
          </p:nvPr>
        </p:nvSpPr>
        <p:spPr/>
        <p:txBody>
          <a:bodyPr/>
          <a:lstStyle/>
          <a:p>
            <a:pPr eaLnBrk="1" hangingPunct="1"/>
            <a:r>
              <a:rPr lang="en-US" altLang="en-US" dirty="0">
                <a:latin typeface="Arial" charset="0"/>
                <a:ea typeface="Arial" charset="0"/>
                <a:cs typeface="Arial" charset="0"/>
              </a:rPr>
              <a:t>Token Economy</a:t>
            </a:r>
          </a:p>
        </p:txBody>
      </p:sp>
      <p:sp>
        <p:nvSpPr>
          <p:cNvPr id="154627" name="Content Placeholder 2"/>
          <p:cNvSpPr>
            <a:spLocks noGrp="1"/>
          </p:cNvSpPr>
          <p:nvPr>
            <p:ph idx="1"/>
          </p:nvPr>
        </p:nvSpPr>
        <p:spPr/>
        <p:txBody>
          <a:bodyPr/>
          <a:lstStyle/>
          <a:p>
            <a:pPr eaLnBrk="1" hangingPunct="1">
              <a:buFont typeface="Arial" charset="0"/>
              <a:buNone/>
            </a:pPr>
            <a:r>
              <a:rPr lang="en-US" altLang="en-US" dirty="0">
                <a:latin typeface="Arial" charset="0"/>
                <a:ea typeface="Arial" charset="0"/>
                <a:cs typeface="Arial" charset="0"/>
              </a:rPr>
              <a:t>= an operant conditioning procedure in which people earn a token of some sort for exhibiting a desired behavior and can later exchange the tokens for various privileges or treats.</a:t>
            </a:r>
          </a:p>
        </p:txBody>
      </p:sp>
      <p:sp>
        <p:nvSpPr>
          <p:cNvPr id="4" name="Action Button: Back or Previous 3">
            <a:hlinkClick r:id="" action="ppaction://hlinkshowjump?jump=lastslideviewed" highlightClick="1"/>
          </p:cNvPr>
          <p:cNvSpPr/>
          <p:nvPr/>
        </p:nvSpPr>
        <p:spPr>
          <a:xfrm>
            <a:off x="152400" y="6172200"/>
            <a:ext cx="685800" cy="533400"/>
          </a:xfrm>
          <a:prstGeom prst="actionButtonBackPrevious">
            <a:avLst/>
          </a:prstGeom>
          <a:solidFill>
            <a:schemeClr val="accent6">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Title 1"/>
          <p:cNvSpPr>
            <a:spLocks noGrp="1"/>
          </p:cNvSpPr>
          <p:nvPr>
            <p:ph type="title"/>
          </p:nvPr>
        </p:nvSpPr>
        <p:spPr/>
        <p:txBody>
          <a:bodyPr/>
          <a:lstStyle/>
          <a:p>
            <a:pPr eaLnBrk="1" hangingPunct="1"/>
            <a:r>
              <a:rPr lang="en-US" altLang="en-US" dirty="0">
                <a:latin typeface="Arial" charset="0"/>
                <a:ea typeface="Arial" charset="0"/>
                <a:cs typeface="Arial" charset="0"/>
              </a:rPr>
              <a:t>Cognitive Therapy</a:t>
            </a:r>
          </a:p>
        </p:txBody>
      </p:sp>
      <p:sp>
        <p:nvSpPr>
          <p:cNvPr id="155651" name="Content Placeholder 2"/>
          <p:cNvSpPr>
            <a:spLocks noGrp="1"/>
          </p:cNvSpPr>
          <p:nvPr>
            <p:ph idx="1"/>
          </p:nvPr>
        </p:nvSpPr>
        <p:spPr/>
        <p:txBody>
          <a:bodyPr/>
          <a:lstStyle/>
          <a:p>
            <a:pPr eaLnBrk="1" hangingPunct="1">
              <a:buFont typeface="Arial" charset="0"/>
              <a:buNone/>
            </a:pPr>
            <a:r>
              <a:rPr lang="en-US" altLang="en-US" dirty="0">
                <a:latin typeface="Arial" charset="0"/>
                <a:ea typeface="Arial" charset="0"/>
                <a:cs typeface="Arial" charset="0"/>
              </a:rPr>
              <a:t>= therapy that teaches people new, more adaptive ways of thinking and acting; based on the assumption that thoughts intervene between events and our emotional reactions.</a:t>
            </a:r>
          </a:p>
        </p:txBody>
      </p:sp>
      <p:sp>
        <p:nvSpPr>
          <p:cNvPr id="4" name="Action Button: Back or Previous 3">
            <a:hlinkClick r:id="" action="ppaction://hlinkshowjump?jump=lastslideviewed" highlightClick="1"/>
          </p:cNvPr>
          <p:cNvSpPr/>
          <p:nvPr/>
        </p:nvSpPr>
        <p:spPr>
          <a:xfrm>
            <a:off x="152400" y="6172200"/>
            <a:ext cx="685800" cy="533400"/>
          </a:xfrm>
          <a:prstGeom prst="actionButtonBackPrevious">
            <a:avLst/>
          </a:prstGeom>
          <a:solidFill>
            <a:schemeClr val="accent6">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4"/>
          <p:cNvSpPr>
            <a:spLocks noGrp="1"/>
          </p:cNvSpPr>
          <p:nvPr>
            <p:ph type="title"/>
          </p:nvPr>
        </p:nvSpPr>
        <p:spPr>
          <a:xfrm>
            <a:off x="0" y="-76200"/>
            <a:ext cx="9144000" cy="1630363"/>
          </a:xfrm>
        </p:spPr>
        <p:txBody>
          <a:bodyPr/>
          <a:lstStyle/>
          <a:p>
            <a:pPr eaLnBrk="1" hangingPunct="1"/>
            <a:r>
              <a:rPr lang="en-US" altLang="en-US" sz="3200" dirty="0">
                <a:latin typeface="Arial" charset="0"/>
                <a:ea typeface="Arial" charset="0"/>
                <a:cs typeface="Arial" charset="0"/>
              </a:rPr>
              <a:t>Psychoanalysis and Psychodynamic Therapy</a:t>
            </a:r>
            <a:r>
              <a:rPr lang="en-US" altLang="en-US" sz="4800" dirty="0">
                <a:latin typeface="Arial" charset="0"/>
                <a:ea typeface="Arial" charset="0"/>
                <a:cs typeface="Arial" charset="0"/>
              </a:rPr>
              <a:t/>
            </a:r>
            <a:br>
              <a:rPr lang="en-US" altLang="en-US" sz="4800" dirty="0">
                <a:latin typeface="Arial" charset="0"/>
                <a:ea typeface="Arial" charset="0"/>
                <a:cs typeface="Arial" charset="0"/>
              </a:rPr>
            </a:br>
            <a:r>
              <a:rPr lang="en-US" altLang="en-US" sz="4800" dirty="0">
                <a:latin typeface="Arial" charset="0"/>
                <a:ea typeface="Arial" charset="0"/>
                <a:cs typeface="Arial" charset="0"/>
              </a:rPr>
              <a:t>Techniques</a:t>
            </a:r>
          </a:p>
        </p:txBody>
      </p:sp>
      <p:sp>
        <p:nvSpPr>
          <p:cNvPr id="11267" name="Content Placeholder 2"/>
          <p:cNvSpPr txBox="1">
            <a:spLocks/>
          </p:cNvSpPr>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charset="0"/>
              <a:buChar char="•"/>
              <a:defRPr sz="3200">
                <a:solidFill>
                  <a:schemeClr val="tx1"/>
                </a:solidFill>
                <a:latin typeface="Calibri" charset="0"/>
              </a:defRPr>
            </a:lvl1pPr>
            <a:lvl2pPr marL="742950" indent="-285750">
              <a:spcBef>
                <a:spcPct val="20000"/>
              </a:spcBef>
              <a:buFont typeface="Arial" charset="0"/>
              <a:buChar char="–"/>
              <a:defRPr sz="2800">
                <a:solidFill>
                  <a:schemeClr val="tx1"/>
                </a:solidFill>
                <a:latin typeface="Calibri" charset="0"/>
              </a:defRPr>
            </a:lvl2pPr>
            <a:lvl3pPr marL="1143000" indent="-228600">
              <a:spcBef>
                <a:spcPct val="20000"/>
              </a:spcBef>
              <a:buFont typeface="Arial" charset="0"/>
              <a:buChar char="•"/>
              <a:defRPr sz="2400">
                <a:solidFill>
                  <a:schemeClr val="tx1"/>
                </a:solidFill>
                <a:latin typeface="Calibri" charset="0"/>
              </a:defRPr>
            </a:lvl3pPr>
            <a:lvl4pPr marL="1600200" indent="-228600">
              <a:spcBef>
                <a:spcPct val="20000"/>
              </a:spcBef>
              <a:buFont typeface="Arial" charset="0"/>
              <a:buChar char="–"/>
              <a:defRPr sz="2000">
                <a:solidFill>
                  <a:schemeClr val="tx1"/>
                </a:solidFill>
                <a:latin typeface="Calibri" charset="0"/>
              </a:defRPr>
            </a:lvl4pPr>
            <a:lvl5pPr marL="2057400" indent="-228600">
              <a:spcBef>
                <a:spcPct val="20000"/>
              </a:spcBef>
              <a:buFont typeface="Arial" charset="0"/>
              <a:buChar char="»"/>
              <a:defRPr sz="2000">
                <a:solidFill>
                  <a:schemeClr val="tx1"/>
                </a:solidFill>
                <a:latin typeface="Calibri"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defRPr>
            </a:lvl9pPr>
          </a:lstStyle>
          <a:p>
            <a:pPr eaLnBrk="1" hangingPunct="1"/>
            <a:r>
              <a:rPr lang="en-US" altLang="en-US" sz="2200" dirty="0">
                <a:latin typeface="Arial" charset="0"/>
                <a:ea typeface="Arial" charset="0"/>
                <a:cs typeface="Arial" charset="0"/>
              </a:rPr>
              <a:t>Free association-allowing people to speak their mind and searching for pauses and changes of subject.</a:t>
            </a:r>
          </a:p>
          <a:p>
            <a:pPr eaLnBrk="1" hangingPunct="1"/>
            <a:r>
              <a:rPr lang="en-US" altLang="en-US" sz="2200" dirty="0">
                <a:latin typeface="Arial" charset="0"/>
                <a:ea typeface="Arial" charset="0"/>
                <a:cs typeface="Arial" charset="0"/>
                <a:hlinkClick r:id="rId3" action="ppaction://hlinksldjump"/>
              </a:rPr>
              <a:t>Resistance</a:t>
            </a:r>
            <a:r>
              <a:rPr lang="en-US" altLang="en-US" sz="2200" dirty="0">
                <a:latin typeface="Arial" charset="0"/>
                <a:ea typeface="Arial" charset="0"/>
                <a:cs typeface="Arial" charset="0"/>
              </a:rPr>
              <a:t>-blocks in memory indicates a repressed memory that may be embarrassing or repressed in hopes of being forgotten.</a:t>
            </a:r>
          </a:p>
          <a:p>
            <a:pPr eaLnBrk="1" hangingPunct="1"/>
            <a:r>
              <a:rPr lang="en-US" altLang="en-US" sz="2200" dirty="0">
                <a:latin typeface="Arial" charset="0"/>
                <a:ea typeface="Arial" charset="0"/>
                <a:cs typeface="Arial" charset="0"/>
                <a:hlinkClick r:id="rId4" action="ppaction://hlinksldjump"/>
              </a:rPr>
              <a:t>Interpretation</a:t>
            </a:r>
            <a:r>
              <a:rPr lang="en-US" altLang="en-US" sz="2200" dirty="0">
                <a:latin typeface="Arial" charset="0"/>
                <a:ea typeface="Arial" charset="0"/>
                <a:cs typeface="Arial" charset="0"/>
              </a:rPr>
              <a:t>-avoiding a topic of conversation may indicates one sort of underlying wishes feelings and conflicts about that topic.</a:t>
            </a:r>
          </a:p>
          <a:p>
            <a:pPr eaLnBrk="1" hangingPunct="1"/>
            <a:r>
              <a:rPr lang="en-US" altLang="en-US" sz="2200" dirty="0">
                <a:latin typeface="Arial" charset="0"/>
                <a:ea typeface="Arial" charset="0"/>
                <a:cs typeface="Arial" charset="0"/>
              </a:rPr>
              <a:t>Dream analysis-interpretation of dreams to relate some sort of message or meaning.</a:t>
            </a:r>
          </a:p>
          <a:p>
            <a:pPr eaLnBrk="1" hangingPunct="1"/>
            <a:r>
              <a:rPr lang="en-US" altLang="en-US" sz="2200" dirty="0">
                <a:latin typeface="Arial" charset="0"/>
                <a:ea typeface="Arial" charset="0"/>
                <a:cs typeface="Arial" charset="0"/>
                <a:hlinkClick r:id="rId5" action="ppaction://hlinksldjump"/>
              </a:rPr>
              <a:t>Transference</a:t>
            </a:r>
            <a:r>
              <a:rPr lang="en-US" altLang="en-US" sz="2200" dirty="0">
                <a:latin typeface="Arial" charset="0"/>
                <a:ea typeface="Arial" charset="0"/>
                <a:cs typeface="Arial" charset="0"/>
              </a:rPr>
              <a:t>-transferring feelings to something/someone else.</a:t>
            </a: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Title 1"/>
          <p:cNvSpPr>
            <a:spLocks noGrp="1"/>
          </p:cNvSpPr>
          <p:nvPr>
            <p:ph type="title"/>
          </p:nvPr>
        </p:nvSpPr>
        <p:spPr/>
        <p:txBody>
          <a:bodyPr>
            <a:normAutofit fontScale="90000"/>
          </a:bodyPr>
          <a:lstStyle/>
          <a:p>
            <a:pPr eaLnBrk="1" hangingPunct="1"/>
            <a:r>
              <a:rPr lang="en-US" altLang="en-US" dirty="0">
                <a:latin typeface="Arial" charset="0"/>
                <a:ea typeface="Arial" charset="0"/>
                <a:cs typeface="Arial" charset="0"/>
              </a:rPr>
              <a:t>Rational-Emotive Behavior Therapy (REBT)</a:t>
            </a:r>
          </a:p>
        </p:txBody>
      </p:sp>
      <p:sp>
        <p:nvSpPr>
          <p:cNvPr id="156675" name="Content Placeholder 2"/>
          <p:cNvSpPr>
            <a:spLocks noGrp="1"/>
          </p:cNvSpPr>
          <p:nvPr>
            <p:ph idx="1"/>
          </p:nvPr>
        </p:nvSpPr>
        <p:spPr/>
        <p:txBody>
          <a:bodyPr/>
          <a:lstStyle/>
          <a:p>
            <a:pPr eaLnBrk="1" hangingPunct="1">
              <a:buFont typeface="Arial" charset="0"/>
              <a:buNone/>
            </a:pPr>
            <a:r>
              <a:rPr lang="en-US" altLang="en-US" dirty="0">
                <a:latin typeface="Arial" charset="0"/>
                <a:ea typeface="Arial" charset="0"/>
                <a:cs typeface="Arial" charset="0"/>
              </a:rPr>
              <a:t>= a confrontational cognitive therapy, developed by Albert Ellis, that vigorously challenges people’s illogical, self-defeating attitudes and assumptions.</a:t>
            </a:r>
          </a:p>
        </p:txBody>
      </p:sp>
      <p:sp>
        <p:nvSpPr>
          <p:cNvPr id="4" name="Action Button: Back or Previous 3">
            <a:hlinkClick r:id="" action="ppaction://hlinkshowjump?jump=lastslideviewed" highlightClick="1"/>
          </p:cNvPr>
          <p:cNvSpPr/>
          <p:nvPr/>
        </p:nvSpPr>
        <p:spPr>
          <a:xfrm>
            <a:off x="152400" y="6172200"/>
            <a:ext cx="685800" cy="533400"/>
          </a:xfrm>
          <a:prstGeom prst="actionButtonBackPrevious">
            <a:avLst/>
          </a:prstGeom>
          <a:solidFill>
            <a:schemeClr val="accent6">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itle 1"/>
          <p:cNvSpPr>
            <a:spLocks noGrp="1"/>
          </p:cNvSpPr>
          <p:nvPr>
            <p:ph type="title"/>
          </p:nvPr>
        </p:nvSpPr>
        <p:spPr/>
        <p:txBody>
          <a:bodyPr>
            <a:normAutofit fontScale="90000"/>
          </a:bodyPr>
          <a:lstStyle/>
          <a:p>
            <a:pPr eaLnBrk="1" hangingPunct="1">
              <a:defRPr/>
            </a:pPr>
            <a:r>
              <a:rPr lang="en-US" altLang="en-US" sz="4900" dirty="0">
                <a:latin typeface="Arial" charset="0"/>
                <a:cs typeface="Arial" charset="0"/>
              </a:rPr>
              <a:t>Cognitive-Behavioral Therapy (CBT)</a:t>
            </a:r>
          </a:p>
        </p:txBody>
      </p:sp>
      <p:sp>
        <p:nvSpPr>
          <p:cNvPr id="157699" name="Content Placeholder 2"/>
          <p:cNvSpPr>
            <a:spLocks noGrp="1"/>
          </p:cNvSpPr>
          <p:nvPr>
            <p:ph idx="1"/>
          </p:nvPr>
        </p:nvSpPr>
        <p:spPr/>
        <p:txBody>
          <a:bodyPr/>
          <a:lstStyle/>
          <a:p>
            <a:pPr eaLnBrk="1" hangingPunct="1">
              <a:buFont typeface="Arial" charset="0"/>
              <a:buNone/>
            </a:pPr>
            <a:r>
              <a:rPr lang="en-US" altLang="en-US" dirty="0">
                <a:latin typeface="Arial" charset="0"/>
                <a:ea typeface="Arial" charset="0"/>
                <a:cs typeface="Arial" charset="0"/>
              </a:rPr>
              <a:t>= a popular integrative therapy that combines cognitive therapy (changing self-defeating thinking) with behavior therapy (changing behavior).</a:t>
            </a:r>
          </a:p>
        </p:txBody>
      </p:sp>
      <p:sp>
        <p:nvSpPr>
          <p:cNvPr id="4" name="Action Button: Back or Previous 3">
            <a:hlinkClick r:id="" action="ppaction://hlinkshowjump?jump=lastslideviewed" highlightClick="1"/>
          </p:cNvPr>
          <p:cNvSpPr/>
          <p:nvPr/>
        </p:nvSpPr>
        <p:spPr>
          <a:xfrm>
            <a:off x="152400" y="6172200"/>
            <a:ext cx="685800" cy="533400"/>
          </a:xfrm>
          <a:prstGeom prst="actionButtonBackPrevious">
            <a:avLst/>
          </a:prstGeom>
          <a:solidFill>
            <a:schemeClr val="accent6">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Title 1"/>
          <p:cNvSpPr>
            <a:spLocks noGrp="1"/>
          </p:cNvSpPr>
          <p:nvPr>
            <p:ph type="title"/>
          </p:nvPr>
        </p:nvSpPr>
        <p:spPr/>
        <p:txBody>
          <a:bodyPr/>
          <a:lstStyle/>
          <a:p>
            <a:pPr eaLnBrk="1" hangingPunct="1"/>
            <a:r>
              <a:rPr lang="en-US" altLang="en-US" dirty="0">
                <a:latin typeface="Arial" charset="0"/>
                <a:ea typeface="Arial" charset="0"/>
                <a:cs typeface="Arial" charset="0"/>
              </a:rPr>
              <a:t>Group Therapy</a:t>
            </a:r>
          </a:p>
        </p:txBody>
      </p:sp>
      <p:sp>
        <p:nvSpPr>
          <p:cNvPr id="158723" name="Content Placeholder 2"/>
          <p:cNvSpPr>
            <a:spLocks noGrp="1"/>
          </p:cNvSpPr>
          <p:nvPr>
            <p:ph idx="1"/>
          </p:nvPr>
        </p:nvSpPr>
        <p:spPr/>
        <p:txBody>
          <a:bodyPr/>
          <a:lstStyle/>
          <a:p>
            <a:pPr eaLnBrk="1" hangingPunct="1">
              <a:buFont typeface="Arial" charset="0"/>
              <a:buNone/>
            </a:pPr>
            <a:r>
              <a:rPr lang="en-US" altLang="en-US" dirty="0">
                <a:latin typeface="Arial" charset="0"/>
                <a:ea typeface="Arial" charset="0"/>
                <a:cs typeface="Arial" charset="0"/>
              </a:rPr>
              <a:t>= therapy conducted with groups rather than individuals, permitting therapeutic benefits from group interaction.</a:t>
            </a:r>
          </a:p>
        </p:txBody>
      </p:sp>
      <p:sp>
        <p:nvSpPr>
          <p:cNvPr id="4" name="Action Button: Back or Previous 3">
            <a:hlinkClick r:id="" action="ppaction://hlinkshowjump?jump=lastslideviewed" highlightClick="1"/>
          </p:cNvPr>
          <p:cNvSpPr/>
          <p:nvPr/>
        </p:nvSpPr>
        <p:spPr>
          <a:xfrm>
            <a:off x="152400" y="6172200"/>
            <a:ext cx="685800" cy="533400"/>
          </a:xfrm>
          <a:prstGeom prst="actionButtonBackPrevious">
            <a:avLst/>
          </a:prstGeom>
          <a:solidFill>
            <a:schemeClr val="accent6">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Title 1"/>
          <p:cNvSpPr>
            <a:spLocks noGrp="1"/>
          </p:cNvSpPr>
          <p:nvPr>
            <p:ph type="title"/>
          </p:nvPr>
        </p:nvSpPr>
        <p:spPr/>
        <p:txBody>
          <a:bodyPr/>
          <a:lstStyle/>
          <a:p>
            <a:pPr eaLnBrk="1" hangingPunct="1"/>
            <a:r>
              <a:rPr lang="en-US" altLang="en-US" dirty="0">
                <a:latin typeface="Arial" charset="0"/>
                <a:ea typeface="Arial" charset="0"/>
                <a:cs typeface="Arial" charset="0"/>
              </a:rPr>
              <a:t>Family Therapy</a:t>
            </a:r>
          </a:p>
        </p:txBody>
      </p:sp>
      <p:sp>
        <p:nvSpPr>
          <p:cNvPr id="159747" name="Content Placeholder 2"/>
          <p:cNvSpPr>
            <a:spLocks noGrp="1"/>
          </p:cNvSpPr>
          <p:nvPr>
            <p:ph idx="1"/>
          </p:nvPr>
        </p:nvSpPr>
        <p:spPr/>
        <p:txBody>
          <a:bodyPr/>
          <a:lstStyle/>
          <a:p>
            <a:pPr eaLnBrk="1" hangingPunct="1">
              <a:buFont typeface="Arial" charset="0"/>
              <a:buNone/>
            </a:pPr>
            <a:r>
              <a:rPr lang="en-US" altLang="en-US" dirty="0">
                <a:latin typeface="Arial" charset="0"/>
                <a:ea typeface="Arial" charset="0"/>
                <a:cs typeface="Arial" charset="0"/>
              </a:rPr>
              <a:t>= therapy that treats the family as a system. Views an individual’s unwanted behaviors as influenced by, or directed at, other family members.</a:t>
            </a:r>
          </a:p>
        </p:txBody>
      </p:sp>
      <p:sp>
        <p:nvSpPr>
          <p:cNvPr id="4" name="Action Button: Back or Previous 3">
            <a:hlinkClick r:id="" action="ppaction://hlinkshowjump?jump=lastslideviewed" highlightClick="1"/>
          </p:cNvPr>
          <p:cNvSpPr/>
          <p:nvPr/>
        </p:nvSpPr>
        <p:spPr>
          <a:xfrm>
            <a:off x="152400" y="6172200"/>
            <a:ext cx="685800" cy="533400"/>
          </a:xfrm>
          <a:prstGeom prst="actionButtonBackPrevious">
            <a:avLst/>
          </a:prstGeom>
          <a:solidFill>
            <a:schemeClr val="accent6">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Title 1"/>
          <p:cNvSpPr>
            <a:spLocks noGrp="1"/>
          </p:cNvSpPr>
          <p:nvPr>
            <p:ph type="title"/>
          </p:nvPr>
        </p:nvSpPr>
        <p:spPr/>
        <p:txBody>
          <a:bodyPr/>
          <a:lstStyle/>
          <a:p>
            <a:pPr eaLnBrk="1" hangingPunct="1"/>
            <a:r>
              <a:rPr lang="en-US" altLang="en-US" dirty="0">
                <a:latin typeface="Arial" charset="0"/>
                <a:ea typeface="Arial" charset="0"/>
                <a:cs typeface="Arial" charset="0"/>
              </a:rPr>
              <a:t>Regression Toward the Mean</a:t>
            </a:r>
          </a:p>
        </p:txBody>
      </p:sp>
      <p:sp>
        <p:nvSpPr>
          <p:cNvPr id="160771" name="Content Placeholder 2"/>
          <p:cNvSpPr>
            <a:spLocks noGrp="1"/>
          </p:cNvSpPr>
          <p:nvPr>
            <p:ph idx="1"/>
          </p:nvPr>
        </p:nvSpPr>
        <p:spPr/>
        <p:txBody>
          <a:bodyPr/>
          <a:lstStyle/>
          <a:p>
            <a:pPr eaLnBrk="1" hangingPunct="1">
              <a:buFont typeface="Arial" charset="0"/>
              <a:buNone/>
            </a:pPr>
            <a:r>
              <a:rPr lang="en-US" altLang="en-US" dirty="0">
                <a:latin typeface="Arial" charset="0"/>
                <a:ea typeface="Arial" charset="0"/>
                <a:cs typeface="Arial" charset="0"/>
              </a:rPr>
              <a:t>= the tendency for extreme or unusual scores to fall back (regress) toward their average.</a:t>
            </a:r>
          </a:p>
        </p:txBody>
      </p:sp>
      <p:sp>
        <p:nvSpPr>
          <p:cNvPr id="4" name="Action Button: Back or Previous 3">
            <a:hlinkClick r:id="" action="ppaction://hlinkshowjump?jump=lastslideviewed" highlightClick="1"/>
          </p:cNvPr>
          <p:cNvSpPr/>
          <p:nvPr/>
        </p:nvSpPr>
        <p:spPr>
          <a:xfrm>
            <a:off x="152400" y="6172200"/>
            <a:ext cx="685800" cy="533400"/>
          </a:xfrm>
          <a:prstGeom prst="actionButtonBackPrevious">
            <a:avLst/>
          </a:prstGeom>
          <a:solidFill>
            <a:schemeClr val="accent6">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Title 1"/>
          <p:cNvSpPr>
            <a:spLocks noGrp="1"/>
          </p:cNvSpPr>
          <p:nvPr>
            <p:ph type="title"/>
          </p:nvPr>
        </p:nvSpPr>
        <p:spPr/>
        <p:txBody>
          <a:bodyPr/>
          <a:lstStyle/>
          <a:p>
            <a:pPr eaLnBrk="1" hangingPunct="1"/>
            <a:r>
              <a:rPr lang="en-US" altLang="en-US" dirty="0">
                <a:latin typeface="Arial" charset="0"/>
                <a:ea typeface="Arial" charset="0"/>
                <a:cs typeface="Arial" charset="0"/>
              </a:rPr>
              <a:t>Meta-Analysis</a:t>
            </a:r>
          </a:p>
        </p:txBody>
      </p:sp>
      <p:sp>
        <p:nvSpPr>
          <p:cNvPr id="161795" name="Content Placeholder 2"/>
          <p:cNvSpPr>
            <a:spLocks noGrp="1"/>
          </p:cNvSpPr>
          <p:nvPr>
            <p:ph idx="1"/>
          </p:nvPr>
        </p:nvSpPr>
        <p:spPr/>
        <p:txBody>
          <a:bodyPr/>
          <a:lstStyle/>
          <a:p>
            <a:pPr eaLnBrk="1" hangingPunct="1">
              <a:buFont typeface="Arial" charset="0"/>
              <a:buNone/>
            </a:pPr>
            <a:r>
              <a:rPr lang="en-US" altLang="en-US" dirty="0">
                <a:latin typeface="Arial" charset="0"/>
                <a:ea typeface="Arial" charset="0"/>
                <a:cs typeface="Arial" charset="0"/>
              </a:rPr>
              <a:t>= a procedure for statistically combining the results of many different research studies.</a:t>
            </a:r>
          </a:p>
        </p:txBody>
      </p:sp>
      <p:sp>
        <p:nvSpPr>
          <p:cNvPr id="4" name="Action Button: Back or Previous 3">
            <a:hlinkClick r:id="" action="ppaction://hlinkshowjump?jump=lastslideviewed" highlightClick="1"/>
          </p:cNvPr>
          <p:cNvSpPr/>
          <p:nvPr/>
        </p:nvSpPr>
        <p:spPr>
          <a:xfrm>
            <a:off x="152400" y="6172200"/>
            <a:ext cx="685800" cy="533400"/>
          </a:xfrm>
          <a:prstGeom prst="actionButtonBackPrevious">
            <a:avLst/>
          </a:prstGeom>
          <a:solidFill>
            <a:schemeClr val="accent6">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Title 1"/>
          <p:cNvSpPr>
            <a:spLocks noGrp="1"/>
          </p:cNvSpPr>
          <p:nvPr>
            <p:ph type="title"/>
          </p:nvPr>
        </p:nvSpPr>
        <p:spPr/>
        <p:txBody>
          <a:bodyPr/>
          <a:lstStyle/>
          <a:p>
            <a:pPr eaLnBrk="1" hangingPunct="1"/>
            <a:r>
              <a:rPr lang="en-US" altLang="en-US" dirty="0">
                <a:latin typeface="Arial" charset="0"/>
                <a:ea typeface="Arial" charset="0"/>
                <a:cs typeface="Arial" charset="0"/>
              </a:rPr>
              <a:t>Evidence-Based Practice</a:t>
            </a:r>
          </a:p>
        </p:txBody>
      </p:sp>
      <p:sp>
        <p:nvSpPr>
          <p:cNvPr id="162819" name="Content Placeholder 2"/>
          <p:cNvSpPr>
            <a:spLocks noGrp="1"/>
          </p:cNvSpPr>
          <p:nvPr>
            <p:ph idx="1"/>
          </p:nvPr>
        </p:nvSpPr>
        <p:spPr/>
        <p:txBody>
          <a:bodyPr/>
          <a:lstStyle/>
          <a:p>
            <a:pPr eaLnBrk="1" hangingPunct="1">
              <a:buFont typeface="Arial" charset="0"/>
              <a:buNone/>
            </a:pPr>
            <a:r>
              <a:rPr lang="en-US" altLang="en-US" dirty="0">
                <a:latin typeface="Arial" charset="0"/>
                <a:ea typeface="Arial" charset="0"/>
                <a:cs typeface="Arial" charset="0"/>
              </a:rPr>
              <a:t>= clinical decision-making that integrates the best available research with clinical expertise and patient characteristics and preferences.</a:t>
            </a:r>
          </a:p>
        </p:txBody>
      </p:sp>
      <p:sp>
        <p:nvSpPr>
          <p:cNvPr id="4" name="Action Button: Back or Previous 3">
            <a:hlinkClick r:id="" action="ppaction://hlinkshowjump?jump=lastslideviewed" highlightClick="1"/>
          </p:cNvPr>
          <p:cNvSpPr/>
          <p:nvPr/>
        </p:nvSpPr>
        <p:spPr>
          <a:xfrm>
            <a:off x="152400" y="6172200"/>
            <a:ext cx="685800" cy="533400"/>
          </a:xfrm>
          <a:prstGeom prst="actionButtonBackPrevious">
            <a:avLst/>
          </a:prstGeom>
          <a:solidFill>
            <a:schemeClr val="accent6">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Title 1"/>
          <p:cNvSpPr>
            <a:spLocks noGrp="1"/>
          </p:cNvSpPr>
          <p:nvPr>
            <p:ph type="title"/>
          </p:nvPr>
        </p:nvSpPr>
        <p:spPr/>
        <p:txBody>
          <a:bodyPr/>
          <a:lstStyle/>
          <a:p>
            <a:pPr eaLnBrk="1" hangingPunct="1"/>
            <a:r>
              <a:rPr lang="en-US" altLang="en-US" dirty="0">
                <a:latin typeface="Arial" charset="0"/>
                <a:ea typeface="Arial" charset="0"/>
                <a:cs typeface="Arial" charset="0"/>
              </a:rPr>
              <a:t>Therapeutic Alliance</a:t>
            </a:r>
          </a:p>
        </p:txBody>
      </p:sp>
      <p:sp>
        <p:nvSpPr>
          <p:cNvPr id="163843" name="Content Placeholder 2"/>
          <p:cNvSpPr>
            <a:spLocks noGrp="1"/>
          </p:cNvSpPr>
          <p:nvPr>
            <p:ph idx="1"/>
          </p:nvPr>
        </p:nvSpPr>
        <p:spPr/>
        <p:txBody>
          <a:bodyPr/>
          <a:lstStyle/>
          <a:p>
            <a:pPr eaLnBrk="1" hangingPunct="1">
              <a:buFont typeface="Arial" charset="0"/>
              <a:buNone/>
            </a:pPr>
            <a:r>
              <a:rPr lang="en-US" altLang="en-US" dirty="0">
                <a:latin typeface="Arial" charset="0"/>
                <a:ea typeface="Arial" charset="0"/>
                <a:cs typeface="Arial" charset="0"/>
              </a:rPr>
              <a:t>= a bond of trust and mutual understanding between a therapist and client, who work together constructively to overcome the client’s problem.</a:t>
            </a:r>
          </a:p>
        </p:txBody>
      </p:sp>
      <p:sp>
        <p:nvSpPr>
          <p:cNvPr id="4" name="Action Button: Back or Previous 3">
            <a:hlinkClick r:id="" action="ppaction://hlinkshowjump?jump=lastslideviewed" highlightClick="1"/>
          </p:cNvPr>
          <p:cNvSpPr/>
          <p:nvPr/>
        </p:nvSpPr>
        <p:spPr>
          <a:xfrm>
            <a:off x="152400" y="6172200"/>
            <a:ext cx="685800" cy="533400"/>
          </a:xfrm>
          <a:prstGeom prst="actionButtonBackPrevious">
            <a:avLst/>
          </a:prstGeom>
          <a:solidFill>
            <a:schemeClr val="accent6">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Title 1"/>
          <p:cNvSpPr>
            <a:spLocks noGrp="1"/>
          </p:cNvSpPr>
          <p:nvPr>
            <p:ph type="title"/>
          </p:nvPr>
        </p:nvSpPr>
        <p:spPr/>
        <p:txBody>
          <a:bodyPr/>
          <a:lstStyle/>
          <a:p>
            <a:pPr eaLnBrk="1" hangingPunct="1"/>
            <a:r>
              <a:rPr lang="en-US" altLang="en-US" dirty="0">
                <a:latin typeface="Arial" charset="0"/>
                <a:ea typeface="Arial" charset="0"/>
                <a:cs typeface="Arial" charset="0"/>
              </a:rPr>
              <a:t>Resilience</a:t>
            </a:r>
          </a:p>
        </p:txBody>
      </p:sp>
      <p:sp>
        <p:nvSpPr>
          <p:cNvPr id="164867" name="Content Placeholder 2"/>
          <p:cNvSpPr>
            <a:spLocks noGrp="1"/>
          </p:cNvSpPr>
          <p:nvPr>
            <p:ph idx="1"/>
          </p:nvPr>
        </p:nvSpPr>
        <p:spPr/>
        <p:txBody>
          <a:bodyPr/>
          <a:lstStyle/>
          <a:p>
            <a:pPr eaLnBrk="1" hangingPunct="1">
              <a:buFont typeface="Arial" charset="0"/>
              <a:buNone/>
            </a:pPr>
            <a:r>
              <a:rPr lang="en-US" altLang="en-US" dirty="0">
                <a:latin typeface="Arial" charset="0"/>
                <a:ea typeface="Arial" charset="0"/>
                <a:cs typeface="Arial" charset="0"/>
              </a:rPr>
              <a:t>= the personal strength that helps most people cope with stress and recover from adversity and even trauma.</a:t>
            </a:r>
          </a:p>
        </p:txBody>
      </p:sp>
      <p:sp>
        <p:nvSpPr>
          <p:cNvPr id="4" name="Action Button: Back or Previous 3">
            <a:hlinkClick r:id="" action="ppaction://hlinkshowjump?jump=lastslideviewed" highlightClick="1"/>
          </p:cNvPr>
          <p:cNvSpPr/>
          <p:nvPr/>
        </p:nvSpPr>
        <p:spPr>
          <a:xfrm>
            <a:off x="152400" y="6172200"/>
            <a:ext cx="685800" cy="533400"/>
          </a:xfrm>
          <a:prstGeom prst="actionButtonBackPrevious">
            <a:avLst/>
          </a:prstGeom>
          <a:solidFill>
            <a:schemeClr val="accent6">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Title 1"/>
          <p:cNvSpPr>
            <a:spLocks noGrp="1"/>
          </p:cNvSpPr>
          <p:nvPr>
            <p:ph type="title"/>
          </p:nvPr>
        </p:nvSpPr>
        <p:spPr/>
        <p:txBody>
          <a:bodyPr/>
          <a:lstStyle/>
          <a:p>
            <a:pPr eaLnBrk="1" hangingPunct="1"/>
            <a:r>
              <a:rPr lang="en-US" altLang="en-US" dirty="0">
                <a:latin typeface="Arial" charset="0"/>
                <a:ea typeface="Arial" charset="0"/>
                <a:cs typeface="Arial" charset="0"/>
              </a:rPr>
              <a:t>Psychopharmacology</a:t>
            </a:r>
          </a:p>
        </p:txBody>
      </p:sp>
      <p:sp>
        <p:nvSpPr>
          <p:cNvPr id="165891" name="Content Placeholder 2"/>
          <p:cNvSpPr>
            <a:spLocks noGrp="1"/>
          </p:cNvSpPr>
          <p:nvPr>
            <p:ph idx="1"/>
          </p:nvPr>
        </p:nvSpPr>
        <p:spPr/>
        <p:txBody>
          <a:bodyPr/>
          <a:lstStyle/>
          <a:p>
            <a:pPr eaLnBrk="1" hangingPunct="1">
              <a:buFont typeface="Arial" charset="0"/>
              <a:buNone/>
            </a:pPr>
            <a:r>
              <a:rPr lang="en-US" altLang="en-US" dirty="0">
                <a:latin typeface="Arial" charset="0"/>
                <a:ea typeface="Arial" charset="0"/>
                <a:cs typeface="Arial" charset="0"/>
              </a:rPr>
              <a:t>= the study of the effects of drugs on mind and behavior.</a:t>
            </a:r>
          </a:p>
        </p:txBody>
      </p:sp>
      <p:sp>
        <p:nvSpPr>
          <p:cNvPr id="4" name="Action Button: Back or Previous 3">
            <a:hlinkClick r:id="" action="ppaction://hlinkshowjump?jump=lastslideviewed" highlightClick="1"/>
          </p:cNvPr>
          <p:cNvSpPr/>
          <p:nvPr/>
        </p:nvSpPr>
        <p:spPr>
          <a:xfrm>
            <a:off x="152400" y="6172200"/>
            <a:ext cx="685800" cy="533400"/>
          </a:xfrm>
          <a:prstGeom prst="actionButtonBackPrevious">
            <a:avLst/>
          </a:prstGeom>
          <a:solidFill>
            <a:schemeClr val="accent6">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Tree>
  </p:cSld>
  <p:clrMapOvr>
    <a:masterClrMapping/>
  </p:clrMapOvr>
</p:sld>
</file>

<file path=ppt/theme/theme1.xml><?xml version="1.0" encoding="utf-8"?>
<a:theme xmlns:a="http://schemas.openxmlformats.org/drawingml/2006/main" name="Vapor Trail">
  <a:themeElements>
    <a:clrScheme name="Vapor Trail">
      <a:dk1>
        <a:sysClr val="windowText" lastClr="000000"/>
      </a:dk1>
      <a:lt1>
        <a:sysClr val="window" lastClr="FFFFFF"/>
      </a:lt1>
      <a:dk2>
        <a:srgbClr val="454545"/>
      </a:dk2>
      <a:lt2>
        <a:srgbClr val="DADADA"/>
      </a:lt2>
      <a:accent1>
        <a:srgbClr val="DF2E28"/>
      </a:accent1>
      <a:accent2>
        <a:srgbClr val="FE801A"/>
      </a:accent2>
      <a:accent3>
        <a:srgbClr val="E9BF35"/>
      </a:accent3>
      <a:accent4>
        <a:srgbClr val="81BB42"/>
      </a:accent4>
      <a:accent5>
        <a:srgbClr val="32C7A9"/>
      </a:accent5>
      <a:accent6>
        <a:srgbClr val="4A9BDC"/>
      </a:accent6>
      <a:hlink>
        <a:srgbClr val="F0532B"/>
      </a:hlink>
      <a:folHlink>
        <a:srgbClr val="F38B53"/>
      </a:folHlink>
    </a:clrScheme>
    <a:fontScheme name="Vapor Trail">
      <a:majorFont>
        <a:latin typeface="Century Gothic" panose="020B0502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Vapor Trail">
      <a:fillStyleLst>
        <a:solidFill>
          <a:schemeClr val="phClr"/>
        </a:solidFill>
        <a:gradFill rotWithShape="1">
          <a:gsLst>
            <a:gs pos="0">
              <a:schemeClr val="phClr">
                <a:tint val="69000"/>
                <a:alpha val="100000"/>
                <a:satMod val="109000"/>
                <a:lumMod val="110000"/>
              </a:schemeClr>
            </a:gs>
            <a:gs pos="52000">
              <a:schemeClr val="phClr">
                <a:tint val="74000"/>
                <a:satMod val="100000"/>
                <a:lumMod val="104000"/>
              </a:schemeClr>
            </a:gs>
            <a:gs pos="100000">
              <a:schemeClr val="phClr">
                <a:tint val="78000"/>
                <a:satMod val="100000"/>
                <a:lumMod val="100000"/>
              </a:schemeClr>
            </a:gs>
          </a:gsLst>
          <a:lin ang="5400000" scaled="0"/>
        </a:gradFill>
        <a:gradFill rotWithShape="1">
          <a:gsLst>
            <a:gs pos="0">
              <a:schemeClr val="phClr">
                <a:tint val="96000"/>
                <a:satMod val="100000"/>
                <a:lumMod val="104000"/>
              </a:schemeClr>
            </a:gs>
            <a:gs pos="78000">
              <a:schemeClr val="phClr">
                <a:shade val="100000"/>
                <a:satMod val="11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cene3d>
            <a:camera prst="orthographicFront">
              <a:rot lat="0" lon="0" rev="0"/>
            </a:camera>
            <a:lightRig rig="threePt" dir="t"/>
          </a:scene3d>
          <a:sp3d>
            <a:bevelT w="25400" h="12700"/>
          </a:sp3d>
        </a:effectStyle>
        <a:effectStyle>
          <a:effectLst>
            <a:outerShdw blurRad="57150" dist="19050" dir="5400000" algn="ctr" rotWithShape="0">
              <a:srgbClr val="000000">
                <a:alpha val="48000"/>
              </a:srgbClr>
            </a:outerShdw>
          </a:effectLst>
          <a:scene3d>
            <a:camera prst="orthographicFront">
              <a:rot lat="0" lon="0" rev="0"/>
            </a:camera>
            <a:lightRig rig="threePt" dir="t"/>
          </a:scene3d>
          <a:sp3d>
            <a:bevelT w="50800" h="25400"/>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por Trail" id="{4FDF2955-7D9C-493C-B9F9-C205151B46CD}" vid="{8F31A783-2159-4870-BC29-2BA7D038EA4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VaporTrail_16x9</Template>
  <TotalTime>6007</TotalTime>
  <Words>2922</Words>
  <Application>Microsoft Office PowerPoint</Application>
  <PresentationFormat>On-screen Show (4:3)</PresentationFormat>
  <Paragraphs>386</Paragraphs>
  <Slides>106</Slides>
  <Notes>16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106</vt:i4>
      </vt:variant>
    </vt:vector>
  </HeadingPairs>
  <TitlesOfParts>
    <vt:vector size="111" baseType="lpstr">
      <vt:lpstr>Arial</vt:lpstr>
      <vt:lpstr>Arial Black</vt:lpstr>
      <vt:lpstr>Calibri</vt:lpstr>
      <vt:lpstr>Century Gothic</vt:lpstr>
      <vt:lpstr>Vapor Trail</vt:lpstr>
      <vt:lpstr>PowerPoint Presentation</vt:lpstr>
      <vt:lpstr>PowerPoint Presentation</vt:lpstr>
      <vt:lpstr>Unit 13: Treatment of Abnormal Behavior</vt:lpstr>
      <vt:lpstr>Unit 13 - Overview</vt:lpstr>
      <vt:lpstr>Module 70: Introduction to Therapy, and Psychodynamic and Humanistic Therapies</vt:lpstr>
      <vt:lpstr>Introduction to Therapy</vt:lpstr>
      <vt:lpstr>unorthodox therapy </vt:lpstr>
      <vt:lpstr>Psychoanalysis and Psychodynamic Therapy</vt:lpstr>
      <vt:lpstr>Psychoanalysis and Psychodynamic Therapy Techniques</vt:lpstr>
      <vt:lpstr>Humanistic Therapies</vt:lpstr>
      <vt:lpstr>Humanistic Therapies</vt:lpstr>
      <vt:lpstr>Psychoanalysis and Psychodynamic Therapy Psychodynamic Therapy</vt:lpstr>
      <vt:lpstr>Exit ticket</vt:lpstr>
      <vt:lpstr>Daily drill </vt:lpstr>
      <vt:lpstr>Daily drill </vt:lpstr>
      <vt:lpstr>MODULE 71 Behavior, Cognitive, and group therapies</vt:lpstr>
      <vt:lpstr>Behavior Therapies</vt:lpstr>
      <vt:lpstr>Behavior Therapies Classical Conditioning Techniques</vt:lpstr>
      <vt:lpstr>Behavior Therapies Classical Conditioning Techniques:  Aversive Conditioning</vt:lpstr>
      <vt:lpstr>Behavior Therapies Operant Conditioning</vt:lpstr>
      <vt:lpstr>Cognitive Therapies</vt:lpstr>
      <vt:lpstr>Cognitive Therapies</vt:lpstr>
      <vt:lpstr>Cognitive Therapies Rational Emotive Behavior Therapy</vt:lpstr>
      <vt:lpstr>Cognitive Therapies Aaron Beck’s Therapy for Depression</vt:lpstr>
      <vt:lpstr>Cognitive Therapies Cognitive-Behavioral Therapy</vt:lpstr>
      <vt:lpstr>Cognitive Therapies</vt:lpstr>
      <vt:lpstr>Comparing Modern Psychotherapies</vt:lpstr>
      <vt:lpstr>Group and Family Therapies</vt:lpstr>
      <vt:lpstr>EXIST TICKET </vt:lpstr>
      <vt:lpstr>Daily drill </vt:lpstr>
      <vt:lpstr>Daily drill </vt:lpstr>
      <vt:lpstr>PowerPoint Presentation</vt:lpstr>
      <vt:lpstr>Evaluating Psychotherapies Is Psychotherapy Effective?</vt:lpstr>
      <vt:lpstr>Evaluating Psychotherapies The Relative Effectiveness of Different Psychotherapies</vt:lpstr>
      <vt:lpstr>Evaluating Psychotherapies Evaluating Alternative Therapies</vt:lpstr>
      <vt:lpstr>Evaluating Psychotherapies Commonalities Among Psychotherapies</vt:lpstr>
      <vt:lpstr>Evaluating Psychotherapies Culture, Gender, and Values in Psychotherapy</vt:lpstr>
      <vt:lpstr>Therapist and their Training</vt:lpstr>
      <vt:lpstr>Preventing Psychological Disorders</vt:lpstr>
      <vt:lpstr>Exist ticket </vt:lpstr>
      <vt:lpstr>Daily drill </vt:lpstr>
      <vt:lpstr>Daily drill </vt:lpstr>
      <vt:lpstr>PowerPoint Presentation</vt:lpstr>
      <vt:lpstr>Drug Therapies</vt:lpstr>
      <vt:lpstr>Drug Therapies Antipsychotic Drugs</vt:lpstr>
      <vt:lpstr>Drug Therapies Antianxiety Drugs</vt:lpstr>
      <vt:lpstr>Drug Therapies Antidepressant Drugs</vt:lpstr>
      <vt:lpstr>Drug Therapies Antidepressant Drugs</vt:lpstr>
      <vt:lpstr>Drug Therapies Mood Stabilizing Medications</vt:lpstr>
      <vt:lpstr>Brain Stimulation</vt:lpstr>
      <vt:lpstr>Brain Stimulation Electroconvulsive Therapy</vt:lpstr>
      <vt:lpstr>Brain Stimulation Electroconvulsive Therapy</vt:lpstr>
      <vt:lpstr>Brain Stimulation Alternative Neurostimulation Therapies</vt:lpstr>
      <vt:lpstr>Repetitive transcranial magnetic stimulations (rTMS) </vt:lpstr>
      <vt:lpstr>Psychosurgery</vt:lpstr>
      <vt:lpstr>Psychosurgery</vt:lpstr>
      <vt:lpstr>Therapeutic Lifestyle Change</vt:lpstr>
      <vt:lpstr>Therapeutic Lifestyle Change</vt:lpstr>
      <vt:lpstr>Comparing Biomedical Therapies</vt:lpstr>
      <vt:lpstr>Exit ticket </vt:lpstr>
      <vt:lpstr>The End</vt:lpstr>
      <vt:lpstr>Teacher Information</vt:lpstr>
      <vt:lpstr>Teacher Information</vt:lpstr>
      <vt:lpstr>Teacher Information</vt:lpstr>
      <vt:lpstr>Teacher Information</vt:lpstr>
      <vt:lpstr>Division title (red print) subdivision title (blue print)</vt:lpstr>
      <vt:lpstr>Division title (red print in text) subdivision title (blue print in text)</vt:lpstr>
      <vt:lpstr>Definition Slide</vt:lpstr>
      <vt:lpstr>Definition Slides</vt:lpstr>
      <vt:lpstr>Psychotherapy</vt:lpstr>
      <vt:lpstr>Biomedical Therapy</vt:lpstr>
      <vt:lpstr>Eclectic Approach</vt:lpstr>
      <vt:lpstr>Psychoanalysis</vt:lpstr>
      <vt:lpstr>Resistance</vt:lpstr>
      <vt:lpstr>Interpretation</vt:lpstr>
      <vt:lpstr>Transference</vt:lpstr>
      <vt:lpstr>Psychodynamic Therapy</vt:lpstr>
      <vt:lpstr>Insight Therapies</vt:lpstr>
      <vt:lpstr>Client-Centered Therapy</vt:lpstr>
      <vt:lpstr>Active Listening</vt:lpstr>
      <vt:lpstr>Unconditional Positive Regard</vt:lpstr>
      <vt:lpstr>Behavior Therapy</vt:lpstr>
      <vt:lpstr>Counterconditioning</vt:lpstr>
      <vt:lpstr>Exposure Therapies</vt:lpstr>
      <vt:lpstr>Systematic Desensitization</vt:lpstr>
      <vt:lpstr>Virtual Reality Exposure Therapy</vt:lpstr>
      <vt:lpstr>Aversive Conditioning</vt:lpstr>
      <vt:lpstr>Token Economy</vt:lpstr>
      <vt:lpstr>Cognitive Therapy</vt:lpstr>
      <vt:lpstr>Rational-Emotive Behavior Therapy (REBT)</vt:lpstr>
      <vt:lpstr>Cognitive-Behavioral Therapy (CBT)</vt:lpstr>
      <vt:lpstr>Group Therapy</vt:lpstr>
      <vt:lpstr>Family Therapy</vt:lpstr>
      <vt:lpstr>Regression Toward the Mean</vt:lpstr>
      <vt:lpstr>Meta-Analysis</vt:lpstr>
      <vt:lpstr>Evidence-Based Practice</vt:lpstr>
      <vt:lpstr>Therapeutic Alliance</vt:lpstr>
      <vt:lpstr>Resilience</vt:lpstr>
      <vt:lpstr>Psychopharmacology</vt:lpstr>
      <vt:lpstr>Antipsychotic Drugs</vt:lpstr>
      <vt:lpstr>Antianxiety Drugs</vt:lpstr>
      <vt:lpstr>Antidepressant Drugs</vt:lpstr>
      <vt:lpstr>Electroconvulsive Therapy (ECT)</vt:lpstr>
      <vt:lpstr>Repetitive Transcranial Magnetic Stimulation (rTMS)</vt:lpstr>
      <vt:lpstr>Psychosurgery</vt:lpstr>
      <vt:lpstr>Lobotomy</vt:lpstr>
    </vt:vector>
  </TitlesOfParts>
  <Company>GSD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GSD</dc:creator>
  <cp:lastModifiedBy>Debes John</cp:lastModifiedBy>
  <cp:revision>359</cp:revision>
  <dcterms:created xsi:type="dcterms:W3CDTF">2009-12-11T13:22:39Z</dcterms:created>
  <dcterms:modified xsi:type="dcterms:W3CDTF">2016-03-23T15:57:56Z</dcterms:modified>
</cp:coreProperties>
</file>